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381" r:id="rId3"/>
    <p:sldId id="407" r:id="rId4"/>
    <p:sldId id="409" r:id="rId5"/>
    <p:sldId id="410" r:id="rId6"/>
    <p:sldId id="413" r:id="rId7"/>
    <p:sldId id="411" r:id="rId8"/>
    <p:sldId id="412" r:id="rId9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1" autoAdjust="0"/>
    <p:restoredTop sz="91734" autoAdjust="0"/>
  </p:normalViewPr>
  <p:slideViewPr>
    <p:cSldViewPr snapToGrid="0">
      <p:cViewPr varScale="1">
        <p:scale>
          <a:sx n="105" d="100"/>
          <a:sy n="105" d="100"/>
        </p:scale>
        <p:origin x="1002" y="114"/>
      </p:cViewPr>
      <p:guideLst>
        <p:guide orient="horz" pos="346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29899-32CC-4EF7-A2E1-94BFB930FA22}" type="datetimeFigureOut">
              <a:rPr lang="lv-LV" smtClean="0"/>
              <a:t>18.01.2017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9A07E-AF13-4B2A-9B8D-14E242F349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87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Nenostr</a:t>
            </a:r>
            <a:r>
              <a:rPr lang="lv-LV" dirty="0" err="1" smtClean="0"/>
              <a:t>ādes</a:t>
            </a:r>
            <a:r>
              <a:rPr lang="lv-LV" dirty="0" smtClean="0"/>
              <a:t> gadījumā īpaša</a:t>
            </a:r>
            <a:r>
              <a:rPr lang="lv-LV" baseline="0" dirty="0" smtClean="0"/>
              <a:t> liela loma pasīvai ugunsaizsardzībai, lai neļautu būtiski izplatīties ugunsgrēkam.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9A07E-AF13-4B2A-9B8D-14E242F3493D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748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9A07E-AF13-4B2A-9B8D-14E242F3493D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913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9A07E-AF13-4B2A-9B8D-14E242F3493D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790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9A07E-AF13-4B2A-9B8D-14E242F3493D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4741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Ekonomiski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risin</a:t>
            </a:r>
            <a:r>
              <a:rPr lang="lv-LV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ājumi</a:t>
            </a:r>
            <a:r>
              <a:rPr lang="lv-LV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Tehnolo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ģisko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iekārtu, elektrības skapju,</a:t>
            </a:r>
            <a:r>
              <a:rPr lang="lv-LV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serveru telpu un citu ugunsbīstamo telpu un iekārtu </a:t>
            </a:r>
            <a:r>
              <a:rPr lang="lv-LV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aizsardzibai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Viegli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ējamas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MOBIAK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aerasola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ģeneratoru sistēmas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ACTOK PIROSTIKERI UN PIROAUKLAS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īvās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Saphir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pulvera dzēšanas sistēmas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9A07E-AF13-4B2A-9B8D-14E242F3493D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733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3723-7A82-4FBC-AEC5-2F85A7B495A0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2E70-5D20-4100-A333-3C53DD3728D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4149080"/>
            <a:ext cx="12216680" cy="2736304"/>
          </a:xfrm>
          <a:prstGeom prst="rect">
            <a:avLst/>
          </a:prstGeom>
          <a:solidFill>
            <a:srgbClr val="72BE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/>
          </a:p>
        </p:txBody>
      </p:sp>
      <p:pic>
        <p:nvPicPr>
          <p:cNvPr id="8" name="Picture 3" descr="C:\Users\Lolita\Desktop\FN\Drosais\Drosais_majai_auto_logo\FNdroshaisAuto_logo_RGB_20140614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" r="76822" b="20896"/>
          <a:stretch/>
        </p:blipFill>
        <p:spPr bwMode="auto">
          <a:xfrm>
            <a:off x="5298904" y="1888774"/>
            <a:ext cx="1589184" cy="179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400" y="306664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896" y="552846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28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3723-7A82-4FBC-AEC5-2F85A7B495A0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2E70-5D20-4100-A333-3C53DD372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3723-7A82-4FBC-AEC5-2F85A7B495A0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2E70-5D20-4100-A333-3C53DD372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9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60684" y="0"/>
            <a:ext cx="12313368" cy="6858000"/>
          </a:xfrm>
          <a:prstGeom prst="rect">
            <a:avLst/>
          </a:prstGeom>
          <a:solidFill>
            <a:srgbClr val="72BE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>
                <a:solidFill>
                  <a:schemeClr val="bg1"/>
                </a:solidFill>
              </a:defRPr>
            </a:lvl1pPr>
            <a:lvl2pPr marL="0" indent="114300" algn="ctr">
              <a:spcBef>
                <a:spcPts val="0"/>
              </a:spcBef>
              <a:buSzTx/>
              <a:buNone/>
              <a:defRPr sz="2200">
                <a:solidFill>
                  <a:schemeClr val="bg1"/>
                </a:solidFill>
              </a:defRPr>
            </a:lvl2pPr>
            <a:lvl3pPr marL="0" indent="228600" algn="ctr">
              <a:spcBef>
                <a:spcPts val="0"/>
              </a:spcBef>
              <a:buSzTx/>
              <a:buNone/>
              <a:defRPr sz="2200">
                <a:solidFill>
                  <a:schemeClr val="bg1"/>
                </a:solidFill>
              </a:defRPr>
            </a:lvl3pPr>
            <a:lvl4pPr marL="0" indent="342900" algn="ctr">
              <a:spcBef>
                <a:spcPts val="0"/>
              </a:spcBef>
              <a:buSzTx/>
              <a:buNone/>
              <a:defRPr sz="2200">
                <a:solidFill>
                  <a:schemeClr val="bg1"/>
                </a:solidFill>
              </a:defRPr>
            </a:lvl4pPr>
            <a:lvl5pPr marL="0" indent="457200" algn="ctr">
              <a:spcBef>
                <a:spcPts val="0"/>
              </a:spcBef>
              <a:buSz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>
              <a:defRPr sz="1800"/>
            </a:pPr>
            <a:r>
              <a:rPr sz="2200" dirty="0"/>
              <a:t>Body Level One</a:t>
            </a:r>
          </a:p>
          <a:p>
            <a:pPr lvl="1">
              <a:defRPr sz="1800"/>
            </a:pPr>
            <a:r>
              <a:rPr sz="2200" dirty="0"/>
              <a:t>Body Level Two</a:t>
            </a:r>
          </a:p>
          <a:p>
            <a:pPr lvl="2">
              <a:defRPr sz="1800"/>
            </a:pPr>
            <a:r>
              <a:rPr sz="2200" dirty="0"/>
              <a:t>Body Level Three</a:t>
            </a:r>
          </a:p>
          <a:p>
            <a:pPr lvl="3">
              <a:defRPr sz="1800"/>
            </a:pPr>
            <a:r>
              <a:rPr sz="2200" dirty="0"/>
              <a:t>Body Level Four</a:t>
            </a:r>
          </a:p>
          <a:p>
            <a:pPr lvl="4">
              <a:defRPr sz="1800"/>
            </a:pPr>
            <a:r>
              <a:rPr sz="2200" dirty="0"/>
              <a:t>Body Level Five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31850" y="1709739"/>
            <a:ext cx="10515600" cy="1827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 smtClean="0"/>
              <a:t>Click to edit Master title style</a:t>
            </a:r>
            <a:endParaRPr lang="en-GB" sz="6000" baseline="0" dirty="0"/>
          </a:p>
        </p:txBody>
      </p:sp>
    </p:spTree>
    <p:extLst>
      <p:ext uri="{BB962C8B-B14F-4D97-AF65-F5344CB8AC3E}">
        <p14:creationId xmlns:p14="http://schemas.microsoft.com/office/powerpoint/2010/main" val="26190039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3723-7A82-4FBC-AEC5-2F85A7B495A0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2E70-5D20-4100-A333-3C53DD372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0684" y="0"/>
            <a:ext cx="12313368" cy="6858000"/>
          </a:xfrm>
          <a:prstGeom prst="rect">
            <a:avLst/>
          </a:prstGeom>
          <a:solidFill>
            <a:srgbClr val="72BE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158877"/>
          </a:xfrm>
        </p:spPr>
        <p:txBody>
          <a:bodyPr anchor="b">
            <a:noAutofit/>
          </a:bodyPr>
          <a:lstStyle>
            <a:lvl1pPr>
              <a:defRPr sz="8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6862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0D3723-7A82-4FBC-AEC5-2F85A7B495A0}" type="datetimeFigureOut">
              <a:rPr lang="en-GB" smtClean="0"/>
              <a:pPr/>
              <a:t>18/01/2017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FB2E70-5D20-4100-A333-3C53DD3728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27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3723-7A82-4FBC-AEC5-2F85A7B495A0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2E70-5D20-4100-A333-3C53DD372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28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3723-7A82-4FBC-AEC5-2F85A7B495A0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2E70-5D20-4100-A333-3C53DD372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26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3723-7A82-4FBC-AEC5-2F85A7B495A0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2E70-5D20-4100-A333-3C53DD372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5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3723-7A82-4FBC-AEC5-2F85A7B495A0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2E70-5D20-4100-A333-3C53DD372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3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3723-7A82-4FBC-AEC5-2F85A7B495A0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2E70-5D20-4100-A333-3C53DD372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75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3723-7A82-4FBC-AEC5-2F85A7B495A0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2E70-5D20-4100-A333-3C53DD372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42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D3723-7A82-4FBC-AEC5-2F85A7B495A0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B2E70-5D20-4100-A333-3C53DD3728D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C:\Users\Lolita\Desktop\FN\Drosais\Drosais_majai_auto_logo\FNdroshaisAuto_logo_RGB_20140614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" r="76822" b="20896"/>
          <a:stretch/>
        </p:blipFill>
        <p:spPr bwMode="auto">
          <a:xfrm>
            <a:off x="11172508" y="5818832"/>
            <a:ext cx="63849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8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dgars@fnserviss.l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149080"/>
            <a:ext cx="12216680" cy="2736304"/>
          </a:xfrm>
          <a:prstGeom prst="rect">
            <a:avLst/>
          </a:prstGeom>
          <a:solidFill>
            <a:srgbClr val="72BE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088" y="4746668"/>
            <a:ext cx="9144000" cy="1071426"/>
          </a:xfrm>
        </p:spPr>
        <p:txBody>
          <a:bodyPr>
            <a:normAutofit/>
          </a:bodyPr>
          <a:lstStyle/>
          <a:p>
            <a:r>
              <a:rPr lang="lv-LV" sz="4800" dirty="0" smtClean="0"/>
              <a:t>Aktīvā – </a:t>
            </a:r>
            <a:r>
              <a:rPr lang="lv-LV" sz="4800" smtClean="0"/>
              <a:t>Pasīvā ugunsaizsardzība</a:t>
            </a:r>
            <a:endParaRPr lang="en-GB" sz="4800" b="1" dirty="0"/>
          </a:p>
        </p:txBody>
      </p:sp>
      <p:pic>
        <p:nvPicPr>
          <p:cNvPr id="6" name="Picture 3" descr="C:\Users\Lolita\Desktop\FN\Drosais\Drosais_majai_auto_logo\FNdroshaisAuto_logo_RGB_201406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" r="76822" b="20896"/>
          <a:stretch/>
        </p:blipFill>
        <p:spPr bwMode="auto">
          <a:xfrm>
            <a:off x="5298904" y="1888774"/>
            <a:ext cx="1589184" cy="179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2902" y="516195"/>
            <a:ext cx="10765588" cy="5368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5400" dirty="0" smtClean="0">
                <a:solidFill>
                  <a:schemeClr val="tx1"/>
                </a:solidFill>
              </a:rPr>
              <a:t>Ugunsdrošība nav tikai ugunsdzēsības inventārs vai ugunsaizsardzības sistēmas</a:t>
            </a:r>
            <a:r>
              <a:rPr lang="is-IS" sz="5400" dirty="0" smtClean="0">
                <a:solidFill>
                  <a:schemeClr val="tx1"/>
                </a:solidFill>
              </a:rPr>
              <a:t>…...</a:t>
            </a:r>
            <a:endParaRPr lang="lv-LV" sz="5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2902" y="516195"/>
            <a:ext cx="10765588" cy="5368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5400" dirty="0" smtClean="0">
                <a:solidFill>
                  <a:schemeClr val="tx1"/>
                </a:solidFill>
              </a:rPr>
              <a:t>…..ugunsdro</a:t>
            </a:r>
            <a:r>
              <a:rPr lang="lv-LV" sz="5400" dirty="0" err="1" smtClean="0">
                <a:solidFill>
                  <a:schemeClr val="tx1"/>
                </a:solidFill>
              </a:rPr>
              <a:t>šība</a:t>
            </a:r>
            <a:r>
              <a:rPr lang="lv-LV" sz="5400" dirty="0" smtClean="0">
                <a:solidFill>
                  <a:schemeClr val="tx1"/>
                </a:solidFill>
              </a:rPr>
              <a:t> ir </a:t>
            </a:r>
            <a:r>
              <a:rPr lang="lv-LV" sz="5400" b="1" u="sng" dirty="0" smtClean="0">
                <a:solidFill>
                  <a:schemeClr val="tx1"/>
                </a:solidFill>
              </a:rPr>
              <a:t>aktīvās</a:t>
            </a:r>
            <a:r>
              <a:rPr lang="lv-LV" sz="5400" dirty="0" smtClean="0">
                <a:solidFill>
                  <a:schemeClr val="tx1"/>
                </a:solidFill>
              </a:rPr>
              <a:t> un </a:t>
            </a:r>
            <a:r>
              <a:rPr lang="lv-LV" sz="5400" b="1" u="sng" dirty="0" smtClean="0">
                <a:solidFill>
                  <a:schemeClr val="tx1"/>
                </a:solidFill>
              </a:rPr>
              <a:t>pasīvās</a:t>
            </a:r>
            <a:r>
              <a:rPr lang="lv-LV" sz="5400" dirty="0" smtClean="0">
                <a:solidFill>
                  <a:schemeClr val="tx1"/>
                </a:solidFill>
              </a:rPr>
              <a:t> ugunsaizsardzību sistēmu kopums</a:t>
            </a:r>
          </a:p>
        </p:txBody>
      </p:sp>
    </p:spTree>
    <p:extLst>
      <p:ext uri="{BB962C8B-B14F-4D97-AF65-F5344CB8AC3E}">
        <p14:creationId xmlns:p14="http://schemas.microsoft.com/office/powerpoint/2010/main" val="8881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0407" y="1226098"/>
            <a:ext cx="5600453" cy="20370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 smtClean="0"/>
              <a:t>Akt</a:t>
            </a:r>
            <a:r>
              <a:rPr lang="lv-LV" sz="2400" b="1" dirty="0" err="1" smtClean="0"/>
              <a:t>īvās</a:t>
            </a:r>
            <a:r>
              <a:rPr lang="lv-LV" sz="2400" b="1" dirty="0" smtClean="0"/>
              <a:t> ugunsaizsardzības sistēmas –</a:t>
            </a:r>
            <a:r>
              <a:rPr lang="en-US" sz="2400" dirty="0" err="1" smtClean="0"/>
              <a:t>sist</a:t>
            </a:r>
            <a:r>
              <a:rPr lang="lv-LV" sz="2400" dirty="0" err="1" smtClean="0"/>
              <a:t>ēmas</a:t>
            </a:r>
            <a:r>
              <a:rPr lang="lv-LV" sz="2400" dirty="0" smtClean="0"/>
              <a:t>, ko</a:t>
            </a:r>
            <a:r>
              <a:rPr lang="en-US" sz="2400" dirty="0" smtClean="0"/>
              <a:t> </a:t>
            </a:r>
            <a:r>
              <a:rPr lang="en-US" sz="2400" dirty="0" err="1"/>
              <a:t>aktivizē</a:t>
            </a:r>
            <a:r>
              <a:rPr lang="en-US" sz="2400" dirty="0"/>
              <a:t> </a:t>
            </a:r>
            <a:r>
              <a:rPr lang="en-US" sz="2400" dirty="0" err="1"/>
              <a:t>uguns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 smtClean="0"/>
              <a:t>indivīds</a:t>
            </a:r>
            <a:r>
              <a:rPr lang="en-US" sz="2400" dirty="0" smtClean="0"/>
              <a:t>, </a:t>
            </a:r>
            <a:r>
              <a:rPr lang="en-US" sz="2400" dirty="0" err="1" smtClean="0"/>
              <a:t>lai</a:t>
            </a:r>
            <a:r>
              <a:rPr lang="en-US" sz="2400" dirty="0" smtClean="0"/>
              <a:t> </a:t>
            </a:r>
            <a:r>
              <a:rPr lang="en-US" sz="2400" dirty="0" err="1" smtClean="0"/>
              <a:t>nodz</a:t>
            </a:r>
            <a:r>
              <a:rPr lang="lv-LV" sz="2400" dirty="0" smtClean="0"/>
              <a:t>ēstu ugunsgrēku.</a:t>
            </a:r>
            <a:endParaRPr lang="lv-LV" sz="2400" u="sng" dirty="0">
              <a:solidFill>
                <a:schemeClr val="tx1"/>
              </a:solidFill>
            </a:endParaRPr>
          </a:p>
        </p:txBody>
      </p:sp>
      <p:sp>
        <p:nvSpPr>
          <p:cNvPr id="2" name="Taisnstūris 1"/>
          <p:cNvSpPr/>
          <p:nvPr/>
        </p:nvSpPr>
        <p:spPr>
          <a:xfrm>
            <a:off x="-130280" y="92896"/>
            <a:ext cx="1232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altLang="lv-LV" sz="3200" b="1" dirty="0" smtClean="0"/>
              <a:t>Aktīvās </a:t>
            </a:r>
            <a:r>
              <a:rPr lang="lv-LV" altLang="lv-LV" sz="3200" b="1" dirty="0" err="1" smtClean="0"/>
              <a:t>Vs</a:t>
            </a:r>
            <a:r>
              <a:rPr lang="lv-LV" altLang="lv-LV" sz="3200" b="1" dirty="0" smtClean="0"/>
              <a:t> Pasīvās ugunsaizsardzības sistēmas </a:t>
            </a:r>
            <a:endParaRPr lang="lv-LV" sz="3200" dirty="0"/>
          </a:p>
        </p:txBody>
      </p:sp>
      <p:sp>
        <p:nvSpPr>
          <p:cNvPr id="12" name="Rounded Rectangle 4"/>
          <p:cNvSpPr/>
          <p:nvPr/>
        </p:nvSpPr>
        <p:spPr>
          <a:xfrm>
            <a:off x="6199956" y="1226098"/>
            <a:ext cx="5600453" cy="2037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2D050"/>
              </a:buClr>
            </a:pPr>
            <a:r>
              <a:rPr lang="en-US" sz="2400" b="1" dirty="0" smtClean="0"/>
              <a:t>Pas</a:t>
            </a:r>
            <a:r>
              <a:rPr lang="lv-LV" sz="2400" b="1" dirty="0" err="1" smtClean="0"/>
              <a:t>īvās</a:t>
            </a:r>
            <a:r>
              <a:rPr lang="lv-LV" sz="2400" b="1" dirty="0" smtClean="0"/>
              <a:t> ugunsaizsardzības sistēmas – </a:t>
            </a:r>
            <a:r>
              <a:rPr lang="lv-LV" sz="2400" dirty="0" smtClean="0"/>
              <a:t>novērš uguns un dūmu izplatīšanos un palīdz nodrošināt drošu cilvēku evakuāciju.</a:t>
            </a:r>
            <a:endParaRPr lang="lv-LV" sz="2400" dirty="0">
              <a:solidFill>
                <a:schemeClr val="tx1"/>
              </a:solidFill>
            </a:endParaRPr>
          </a:p>
        </p:txBody>
      </p:sp>
      <p:sp>
        <p:nvSpPr>
          <p:cNvPr id="14" name="6 staru zvaigzne 10"/>
          <p:cNvSpPr/>
          <p:nvPr/>
        </p:nvSpPr>
        <p:spPr>
          <a:xfrm>
            <a:off x="2832847" y="3065929"/>
            <a:ext cx="6221505" cy="3474049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3200" dirty="0" smtClean="0"/>
              <a:t>Abas sistēmas ir vienlīdz svarīgas mūsu drošībai!</a:t>
            </a:r>
            <a:endParaRPr lang="lv-LV" sz="3200" dirty="0"/>
          </a:p>
        </p:txBody>
      </p:sp>
      <p:sp>
        <p:nvSpPr>
          <p:cNvPr id="15" name="6 staru zvaigzne 2"/>
          <p:cNvSpPr/>
          <p:nvPr/>
        </p:nvSpPr>
        <p:spPr>
          <a:xfrm>
            <a:off x="-1" y="2634940"/>
            <a:ext cx="2832847" cy="2468044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Lielāka iespējamība </a:t>
            </a:r>
            <a:r>
              <a:rPr lang="lv-LV" dirty="0" err="1" smtClean="0"/>
              <a:t>nenostrādei</a:t>
            </a:r>
            <a:r>
              <a:rPr lang="is-IS" dirty="0" smtClean="0"/>
              <a:t>….</a:t>
            </a:r>
            <a:endParaRPr lang="lv-LV" dirty="0"/>
          </a:p>
        </p:txBody>
      </p:sp>
      <p:sp>
        <p:nvSpPr>
          <p:cNvPr id="3" name="Curved Up Arrow 2"/>
          <p:cNvSpPr/>
          <p:nvPr/>
        </p:nvSpPr>
        <p:spPr>
          <a:xfrm>
            <a:off x="2832846" y="3561347"/>
            <a:ext cx="7249617" cy="13475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6 staru zvaigzne 10"/>
          <p:cNvSpPr/>
          <p:nvPr/>
        </p:nvSpPr>
        <p:spPr>
          <a:xfrm>
            <a:off x="9000182" y="4640425"/>
            <a:ext cx="2381482" cy="216801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+ APMĀCĪBA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9222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4" grpId="1" animBg="1"/>
      <p:bldP spid="15" grpId="0" animBg="1"/>
      <p:bldP spid="15" grpId="1" animBg="1"/>
      <p:bldP spid="3" grpId="0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/>
          <p:cNvSpPr/>
          <p:nvPr/>
        </p:nvSpPr>
        <p:spPr>
          <a:xfrm>
            <a:off x="-130280" y="92896"/>
            <a:ext cx="1232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altLang="lv-LV" sz="3200" b="1" dirty="0" smtClean="0"/>
              <a:t>Aktīvās </a:t>
            </a:r>
            <a:r>
              <a:rPr lang="lv-LV" altLang="lv-LV" sz="3200" b="1" dirty="0" err="1" smtClean="0"/>
              <a:t>Vs</a:t>
            </a:r>
            <a:r>
              <a:rPr lang="lv-LV" altLang="lv-LV" sz="3200" b="1" dirty="0" smtClean="0"/>
              <a:t> Pasīvās ugunsaizsardzības sistēmas </a:t>
            </a:r>
            <a:endParaRPr lang="lv-LV" sz="3200" dirty="0"/>
          </a:p>
        </p:txBody>
      </p:sp>
      <p:sp>
        <p:nvSpPr>
          <p:cNvPr id="12" name="Rounded Rectangle 4"/>
          <p:cNvSpPr/>
          <p:nvPr/>
        </p:nvSpPr>
        <p:spPr>
          <a:xfrm>
            <a:off x="270623" y="1027315"/>
            <a:ext cx="5600453" cy="6508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2D050"/>
              </a:buClr>
            </a:pPr>
            <a:r>
              <a:rPr lang="en-US" sz="2400" b="1" dirty="0" smtClean="0"/>
              <a:t>Pas</a:t>
            </a:r>
            <a:r>
              <a:rPr lang="lv-LV" sz="2400" b="1" dirty="0" err="1" smtClean="0"/>
              <a:t>īvās</a:t>
            </a:r>
            <a:r>
              <a:rPr lang="lv-LV" sz="2400" b="1" dirty="0" smtClean="0"/>
              <a:t> ugunsaizsardzības sistēmas </a:t>
            </a:r>
            <a:endParaRPr lang="lv-LV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255928" y="2119275"/>
            <a:ext cx="5600453" cy="6508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2D050"/>
              </a:buClr>
            </a:pPr>
            <a:r>
              <a:rPr lang="lv-LV" sz="2400" dirty="0" err="1" smtClean="0"/>
              <a:t>Ugunsdrošīe</a:t>
            </a:r>
            <a:r>
              <a:rPr lang="lv-LV" sz="2400" dirty="0" smtClean="0"/>
              <a:t> blīvējošie materiāli</a:t>
            </a:r>
            <a:endParaRPr lang="lv-LV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270622" y="3171251"/>
            <a:ext cx="5600453" cy="6508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2D050"/>
              </a:buClr>
            </a:pPr>
            <a:r>
              <a:rPr lang="lv-LV" sz="2400" dirty="0" smtClean="0"/>
              <a:t>Ugunsdrošās krāsas/materiāli</a:t>
            </a:r>
            <a:endParaRPr lang="lv-LV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270622" y="4223227"/>
            <a:ext cx="5600453" cy="6508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2D050"/>
              </a:buClr>
            </a:pPr>
            <a:r>
              <a:rPr lang="lv-LV" sz="2400" dirty="0" smtClean="0"/>
              <a:t>Ugunsdrošās durvis</a:t>
            </a:r>
            <a:endParaRPr lang="lv-LV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270622" y="6141201"/>
            <a:ext cx="5600453" cy="6508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2D050"/>
              </a:buClr>
            </a:pPr>
            <a:r>
              <a:rPr lang="lv-LV" sz="2400" dirty="0" smtClean="0">
                <a:solidFill>
                  <a:srgbClr val="FF0000"/>
                </a:solidFill>
              </a:rPr>
              <a:t>Luminiscējošās zīmes</a:t>
            </a:r>
            <a:endParaRPr lang="lv-LV" sz="2400" dirty="0">
              <a:solidFill>
                <a:srgbClr val="FF0000"/>
              </a:solidFill>
            </a:endParaRPr>
          </a:p>
        </p:txBody>
      </p:sp>
      <p:sp>
        <p:nvSpPr>
          <p:cNvPr id="16" name="Rounded Rectangle 4"/>
          <p:cNvSpPr/>
          <p:nvPr/>
        </p:nvSpPr>
        <p:spPr>
          <a:xfrm>
            <a:off x="270622" y="5202206"/>
            <a:ext cx="5600453" cy="6508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2D050"/>
              </a:buClr>
            </a:pPr>
            <a:r>
              <a:rPr lang="lv-LV" sz="2400" dirty="0" smtClean="0"/>
              <a:t>Citas ugunsdrošās konstrukcijas</a:t>
            </a:r>
            <a:endParaRPr lang="lv-LV" sz="2400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60" y="1189811"/>
            <a:ext cx="1365542" cy="13553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81" y="1106827"/>
            <a:ext cx="1252002" cy="13613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60" y="2745357"/>
            <a:ext cx="1204827" cy="11786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70" y="2745357"/>
            <a:ext cx="1217087" cy="12351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83" y="2573751"/>
            <a:ext cx="1677922" cy="11728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3" y="1181458"/>
            <a:ext cx="1415767" cy="14370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05" y="4101147"/>
            <a:ext cx="1450563" cy="17518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93" y="3990951"/>
            <a:ext cx="2637411" cy="18620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60" y="5934055"/>
            <a:ext cx="2473312" cy="83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0407" y="1226099"/>
            <a:ext cx="5600453" cy="6508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 smtClean="0"/>
              <a:t>Akt</a:t>
            </a:r>
            <a:r>
              <a:rPr lang="lv-LV" sz="2400" b="1" dirty="0" err="1" smtClean="0"/>
              <a:t>īvās</a:t>
            </a:r>
            <a:r>
              <a:rPr lang="lv-LV" sz="2400" b="1" dirty="0" smtClean="0"/>
              <a:t> ugunsaizsardzības sistēmas </a:t>
            </a:r>
            <a:endParaRPr lang="lv-LV" sz="2400" u="sng" dirty="0">
              <a:solidFill>
                <a:schemeClr val="tx1"/>
              </a:solidFill>
            </a:endParaRPr>
          </a:p>
        </p:txBody>
      </p:sp>
      <p:sp>
        <p:nvSpPr>
          <p:cNvPr id="2" name="Taisnstūris 1"/>
          <p:cNvSpPr/>
          <p:nvPr/>
        </p:nvSpPr>
        <p:spPr>
          <a:xfrm>
            <a:off x="-130280" y="92896"/>
            <a:ext cx="1232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altLang="lv-LV" sz="3200" b="1" dirty="0" smtClean="0"/>
              <a:t>Aktīvās </a:t>
            </a:r>
            <a:r>
              <a:rPr lang="lv-LV" altLang="lv-LV" sz="3200" b="1" dirty="0" err="1" smtClean="0"/>
              <a:t>Vs</a:t>
            </a:r>
            <a:r>
              <a:rPr lang="lv-LV" altLang="lv-LV" sz="3200" b="1" dirty="0" smtClean="0"/>
              <a:t> Pasīvās ugunsaizsardzības sistēmas </a:t>
            </a:r>
            <a:endParaRPr lang="lv-LV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210406" y="2025209"/>
            <a:ext cx="5600453" cy="6508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lv-LV" sz="2400" dirty="0" smtClean="0"/>
              <a:t>Ugunsdzēsības aparāti</a:t>
            </a:r>
            <a:endParaRPr lang="lv-LV" sz="2400" u="sng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0405" y="2899051"/>
            <a:ext cx="5600453" cy="6508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lv-LV" sz="2400" dirty="0" smtClean="0"/>
              <a:t>Ugunsdzēsības šļūteņu sistēmas</a:t>
            </a:r>
            <a:endParaRPr lang="lv-LV" sz="2400" u="sng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0405" y="3771710"/>
            <a:ext cx="5600453" cy="6508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lv-LV" sz="2400" dirty="0" smtClean="0"/>
              <a:t>Automātiskās ugunsaizsardzības sistēmas</a:t>
            </a:r>
            <a:endParaRPr lang="lv-LV" sz="2400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3" y="1490503"/>
            <a:ext cx="1671786" cy="1069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59" y="2394234"/>
            <a:ext cx="1280433" cy="1155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86" y="2350623"/>
            <a:ext cx="1425267" cy="1230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07" y="3641989"/>
            <a:ext cx="919427" cy="9102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39" y="3795426"/>
            <a:ext cx="1041525" cy="8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0407" y="1226099"/>
            <a:ext cx="5600453" cy="6508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 smtClean="0"/>
              <a:t>Akt</a:t>
            </a:r>
            <a:r>
              <a:rPr lang="lv-LV" sz="2400" b="1" dirty="0" err="1" smtClean="0"/>
              <a:t>īvās</a:t>
            </a:r>
            <a:r>
              <a:rPr lang="lv-LV" sz="2400" b="1" dirty="0" smtClean="0"/>
              <a:t> ugunsaizsardzības sistēmas </a:t>
            </a:r>
            <a:endParaRPr lang="lv-LV" sz="2400" u="sng" dirty="0">
              <a:solidFill>
                <a:schemeClr val="tx1"/>
              </a:solidFill>
            </a:endParaRPr>
          </a:p>
        </p:txBody>
      </p:sp>
      <p:sp>
        <p:nvSpPr>
          <p:cNvPr id="2" name="Taisnstūris 1"/>
          <p:cNvSpPr/>
          <p:nvPr/>
        </p:nvSpPr>
        <p:spPr>
          <a:xfrm>
            <a:off x="-130280" y="92896"/>
            <a:ext cx="1232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altLang="lv-LV" sz="3200" b="1" dirty="0" smtClean="0"/>
              <a:t>Aktīvās </a:t>
            </a:r>
            <a:r>
              <a:rPr lang="lv-LV" altLang="lv-LV" sz="3200" b="1" dirty="0" err="1" smtClean="0"/>
              <a:t>Vs</a:t>
            </a:r>
            <a:r>
              <a:rPr lang="lv-LV" altLang="lv-LV" sz="3200" b="1" dirty="0" smtClean="0"/>
              <a:t> Pasīvās ugunsaizsardzības sistēmas </a:t>
            </a:r>
            <a:endParaRPr lang="lv-LV" sz="3200" dirty="0"/>
          </a:p>
        </p:txBody>
      </p:sp>
      <p:sp>
        <p:nvSpPr>
          <p:cNvPr id="12" name="Rounded Rectangle 4"/>
          <p:cNvSpPr/>
          <p:nvPr/>
        </p:nvSpPr>
        <p:spPr>
          <a:xfrm>
            <a:off x="6199956" y="1226098"/>
            <a:ext cx="5600453" cy="6508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2D050"/>
              </a:buClr>
            </a:pPr>
            <a:r>
              <a:rPr lang="en-US" sz="2400" b="1" dirty="0" smtClean="0"/>
              <a:t>Pas</a:t>
            </a:r>
            <a:r>
              <a:rPr lang="lv-LV" sz="2400" b="1" dirty="0" err="1" smtClean="0"/>
              <a:t>īvās</a:t>
            </a:r>
            <a:r>
              <a:rPr lang="lv-LV" sz="2400" b="1" dirty="0" smtClean="0"/>
              <a:t> ugunsaizsardzības sistēmas </a:t>
            </a:r>
            <a:endParaRPr lang="lv-LV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972" y="2124133"/>
            <a:ext cx="1708420" cy="602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64" y="2050179"/>
            <a:ext cx="4065337" cy="602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8895" y="2819340"/>
            <a:ext cx="50225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Nenotiek</a:t>
            </a:r>
            <a:r>
              <a:rPr lang="en-US" dirty="0" smtClean="0"/>
              <a:t> </a:t>
            </a:r>
            <a:r>
              <a:rPr lang="en-US" dirty="0" err="1" smtClean="0"/>
              <a:t>pl</a:t>
            </a:r>
            <a:r>
              <a:rPr lang="lv-LV" dirty="0" err="1" smtClean="0"/>
              <a:t>ānošana</a:t>
            </a:r>
            <a:r>
              <a:rPr lang="lv-LV" dirty="0"/>
              <a:t> </a:t>
            </a:r>
            <a:r>
              <a:rPr lang="lv-LV" dirty="0" smtClean="0"/>
              <a:t>- projektēšanā. </a:t>
            </a:r>
          </a:p>
          <a:p>
            <a:pPr marL="342900" indent="-342900">
              <a:buFont typeface="Arial" charset="0"/>
              <a:buChar char="•"/>
            </a:pPr>
            <a:r>
              <a:rPr lang="lv-LV" dirty="0" smtClean="0"/>
              <a:t>Paredzēts apstrādāt metāla konstrukcijas ar ugunsdrošo krāsu, bet izbūvētas metāla konstrukcijas ir tik mazas, ka nemaz nevar nodrošināt to apstrādi, lai sasniegtu nepieciešamo ugunsizturības robežu.</a:t>
            </a:r>
          </a:p>
          <a:p>
            <a:pPr marL="342900" indent="-342900">
              <a:buFont typeface="Arial" charset="0"/>
              <a:buChar char="•"/>
            </a:pPr>
            <a:r>
              <a:rPr lang="lv-LV" dirty="0" smtClean="0"/>
              <a:t>Tiek izbūvētas komunikācijas neizplānojot, kādus blīvējošos materiālus praktiski varēs pielietot. Grūti vēlāk piemeklēt tehnisko </a:t>
            </a:r>
            <a:r>
              <a:rPr lang="lv-LV" dirty="0" err="1" smtClean="0"/>
              <a:t>risinajumu</a:t>
            </a:r>
            <a:r>
              <a:rPr lang="lv-LV" dirty="0" smtClean="0"/>
              <a:t>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 err="1" smtClean="0"/>
              <a:t>Luminisc</a:t>
            </a:r>
            <a:r>
              <a:rPr lang="lv-LV" dirty="0" err="1" smtClean="0"/>
              <a:t>ējošās</a:t>
            </a:r>
            <a:r>
              <a:rPr lang="lv-LV" dirty="0" smtClean="0"/>
              <a:t> sistēmas netiek pielietotas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lv-LV" dirty="0" smtClean="0"/>
              <a:t>Esošajos objektos faktiski netiek kontrolēta atbilstība.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9345" y="2864543"/>
            <a:ext cx="5022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lv-LV" dirty="0" smtClean="0"/>
              <a:t>Tiek veikta plānošana – projektēšana.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 smtClean="0"/>
              <a:t>Neprecizitātes projektēšanā un izpildē.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 smtClean="0"/>
              <a:t>Tiek </a:t>
            </a:r>
            <a:r>
              <a:rPr lang="lv-LV" dirty="0" err="1" smtClean="0"/>
              <a:t>reglamnetēta</a:t>
            </a:r>
            <a:r>
              <a:rPr lang="lv-LV" dirty="0" smtClean="0"/>
              <a:t> tehniskā apkalpošana.</a:t>
            </a:r>
          </a:p>
        </p:txBody>
      </p:sp>
      <p:sp>
        <p:nvSpPr>
          <p:cNvPr id="21" name="6 staru zvaigzne 2"/>
          <p:cNvSpPr/>
          <p:nvPr/>
        </p:nvSpPr>
        <p:spPr>
          <a:xfrm>
            <a:off x="499345" y="3787872"/>
            <a:ext cx="4543955" cy="3070127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Līdz šim Latvijā dārgi risinājumi ugunsbīstamo vietu automātiskajai ugunsaizsardzībai</a:t>
            </a:r>
            <a:r>
              <a:rPr lang="is-IS" dirty="0" smtClean="0"/>
              <a:t>…..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971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4" y="464671"/>
            <a:ext cx="3022600" cy="5880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31343" y="514444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92D050"/>
              </a:buClr>
              <a:defRPr/>
            </a:pPr>
            <a:r>
              <a:rPr lang="lv-LV" sz="2400" dirty="0" smtClean="0"/>
              <a:t>Edgars Rozentāls</a:t>
            </a:r>
          </a:p>
          <a:p>
            <a:pPr>
              <a:buClr>
                <a:srgbClr val="92D050"/>
              </a:buClr>
              <a:defRPr/>
            </a:pPr>
            <a:r>
              <a:rPr lang="lv-LV" sz="2400" dirty="0" smtClean="0"/>
              <a:t>Tel.26335999</a:t>
            </a:r>
            <a:endParaRPr lang="lv-LV" sz="2400" dirty="0"/>
          </a:p>
          <a:p>
            <a:pPr>
              <a:buClr>
                <a:srgbClr val="92D050"/>
              </a:buClr>
              <a:defRPr/>
            </a:pPr>
            <a:r>
              <a:rPr lang="lv-LV" sz="2400" dirty="0"/>
              <a:t>E-pasts: </a:t>
            </a:r>
            <a:r>
              <a:rPr lang="lv-LV" sz="2400" dirty="0">
                <a:hlinkClick r:id="rId4"/>
              </a:rPr>
              <a:t>edgars@fnserviss.lv</a:t>
            </a:r>
            <a:r>
              <a:rPr lang="lv-LV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78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7188</TotalTime>
  <Words>283</Words>
  <Application>Microsoft Office PowerPoint</Application>
  <PresentationFormat>Widescreen</PresentationFormat>
  <Paragraphs>46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Aktīvā – Pasīvā ugunsaizsardzība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Natalija Sokolova</dc:creator>
  <cp:lastModifiedBy>Natalija Sokolova</cp:lastModifiedBy>
  <cp:revision>201</cp:revision>
  <cp:lastPrinted>2015-10-07T10:30:58Z</cp:lastPrinted>
  <dcterms:created xsi:type="dcterms:W3CDTF">2015-05-27T13:52:00Z</dcterms:created>
  <dcterms:modified xsi:type="dcterms:W3CDTF">2017-01-18T07:03:09Z</dcterms:modified>
</cp:coreProperties>
</file>