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36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7" r:id="rId3"/>
    <p:sldId id="276" r:id="rId4"/>
    <p:sldId id="278" r:id="rId5"/>
    <p:sldId id="280" r:id="rId6"/>
    <p:sldId id="283" r:id="rId7"/>
    <p:sldId id="279" r:id="rId8"/>
    <p:sldId id="281" r:id="rId9"/>
    <p:sldId id="284" r:id="rId10"/>
    <p:sldId id="260" r:id="rId11"/>
    <p:sldId id="285" r:id="rId12"/>
    <p:sldId id="282" r:id="rId13"/>
  </p:sldIdLst>
  <p:sldSz cx="9144000" cy="6858000" type="screen4x3"/>
  <p:notesSz cx="6797675" cy="9928225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93"/>
    <a:srgbClr val="A4C3D4"/>
    <a:srgbClr val="94B8CC"/>
    <a:srgbClr val="D5E3EB"/>
    <a:srgbClr val="D2C6B6"/>
    <a:srgbClr val="BEC3AD"/>
    <a:srgbClr val="DBE6DA"/>
    <a:srgbClr val="600000"/>
    <a:srgbClr val="FFCDC1"/>
    <a:srgbClr val="97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8" autoAdjust="0"/>
    <p:restoredTop sz="94660"/>
  </p:normalViewPr>
  <p:slideViewPr>
    <p:cSldViewPr>
      <p:cViewPr varScale="1">
        <p:scale>
          <a:sx n="115" d="100"/>
          <a:sy n="115" d="100"/>
        </p:scale>
        <p:origin x="12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Pavisam reģistrēti ugunsgrēki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3"/>
              <c:layout>
                <c:manualLayout>
                  <c:x val="-2.9895362699603038E-3"/>
                  <c:y val="-1.807909282813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807909282813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947681349802068E-3"/>
                  <c:y val="-2.0338979431650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71186392422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947681349801519E-3"/>
                  <c:y val="-2.7118639242201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961506361597577E-16"/>
                  <c:y val="6.7796598105503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1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</c:numLit>
          </c:cat>
          <c:val>
            <c:numRef>
              <c:f>Sheet1!$B$2:$L$2</c:f>
              <c:numCache>
                <c:formatCode>#,##0</c:formatCode>
                <c:ptCount val="11"/>
                <c:pt idx="0">
                  <c:v>8853</c:v>
                </c:pt>
                <c:pt idx="1">
                  <c:v>16295</c:v>
                </c:pt>
                <c:pt idx="2">
                  <c:v>10179</c:v>
                </c:pt>
                <c:pt idx="3">
                  <c:v>8967</c:v>
                </c:pt>
                <c:pt idx="4">
                  <c:v>8997</c:v>
                </c:pt>
                <c:pt idx="5">
                  <c:v>8087</c:v>
                </c:pt>
                <c:pt idx="6">
                  <c:v>8812</c:v>
                </c:pt>
                <c:pt idx="7">
                  <c:v>8536</c:v>
                </c:pt>
                <c:pt idx="8">
                  <c:v>9821</c:v>
                </c:pt>
                <c:pt idx="9">
                  <c:v>12175</c:v>
                </c:pt>
                <c:pt idx="10">
                  <c:v>10311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Nodarītie materiālie zaudējumi (attiec. gadu cenās), tūkst.€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2.9895362699603038E-3"/>
                  <c:y val="4.5197732070334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843044049404559E-3"/>
                  <c:y val="-8.2861551571900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1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</c:numLit>
          </c:cat>
          <c:val>
            <c:numRef>
              <c:f>Sheet1!$B$3:$L$3</c:f>
              <c:numCache>
                <c:formatCode>#,##0</c:formatCode>
                <c:ptCount val="11"/>
                <c:pt idx="0">
                  <c:v>5619</c:v>
                </c:pt>
                <c:pt idx="1">
                  <c:v>6822</c:v>
                </c:pt>
                <c:pt idx="2">
                  <c:v>6697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Bojā gājušo cilvēku skaits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1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</c:numLit>
          </c:cat>
          <c:val>
            <c:numRef>
              <c:f>Sheet1!$B$4:$L$4</c:f>
              <c:numCache>
                <c:formatCode>General</c:formatCode>
                <c:ptCount val="11"/>
                <c:pt idx="0">
                  <c:v>235</c:v>
                </c:pt>
                <c:pt idx="1">
                  <c:v>235</c:v>
                </c:pt>
                <c:pt idx="2">
                  <c:v>207</c:v>
                </c:pt>
                <c:pt idx="3">
                  <c:v>163</c:v>
                </c:pt>
                <c:pt idx="4">
                  <c:v>145</c:v>
                </c:pt>
                <c:pt idx="5">
                  <c:v>149</c:v>
                </c:pt>
                <c:pt idx="6">
                  <c:v>122</c:v>
                </c:pt>
                <c:pt idx="7">
                  <c:v>99</c:v>
                </c:pt>
                <c:pt idx="8">
                  <c:v>104</c:v>
                </c:pt>
                <c:pt idx="9">
                  <c:v>94</c:v>
                </c:pt>
                <c:pt idx="10">
                  <c:v>90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Iznīcināto būvju skaits</c:v>
                </c:pt>
              </c:strCache>
            </c:strRef>
          </c:tx>
          <c:spPr>
            <a:pattFill prst="dkHorz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</c:spPr>
          <c:dLbls>
            <c:dLbl>
              <c:idx val="0"/>
              <c:layout>
                <c:manualLayout>
                  <c:x val="-1.4947681349802068E-3"/>
                  <c:y val="4.519773207033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791902381989524E-3"/>
                  <c:y val="1.581920622461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843044049404559E-3"/>
                  <c:y val="6.7796598105503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895362699603038E-3"/>
                  <c:y val="1.581920622461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895362699603038E-3"/>
                  <c:y val="1.581920622461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961506361597577E-16"/>
                  <c:y val="6.7796598105502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6.7796598105503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961506361597577E-16"/>
                  <c:y val="6.7796598105503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961506361597577E-16"/>
                  <c:y val="4.519773207033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4947681349801519E-3"/>
                  <c:y val="6.7796598105502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75000"/>
                </a:schemeClr>
              </a:solidFill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1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</c:numLit>
          </c:cat>
          <c:val>
            <c:numRef>
              <c:f>Sheet1!$B$6:$L$6</c:f>
              <c:numCache>
                <c:formatCode>#,##0</c:formatCode>
                <c:ptCount val="11"/>
                <c:pt idx="0" formatCode="General">
                  <c:v>918</c:v>
                </c:pt>
                <c:pt idx="1">
                  <c:v>1594</c:v>
                </c:pt>
                <c:pt idx="2" formatCode="General">
                  <c:v>871</c:v>
                </c:pt>
                <c:pt idx="3" formatCode="General">
                  <c:v>957</c:v>
                </c:pt>
                <c:pt idx="4" formatCode="General">
                  <c:v>922</c:v>
                </c:pt>
                <c:pt idx="5" formatCode="General">
                  <c:v>633</c:v>
                </c:pt>
                <c:pt idx="6" formatCode="General">
                  <c:v>724</c:v>
                </c:pt>
                <c:pt idx="7" formatCode="General">
                  <c:v>741</c:v>
                </c:pt>
                <c:pt idx="8" formatCode="General">
                  <c:v>793</c:v>
                </c:pt>
                <c:pt idx="9" formatCode="General">
                  <c:v>841</c:v>
                </c:pt>
                <c:pt idx="10" formatCode="General">
                  <c:v>644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Bojā gājušo mājlopu un putnu skaits</c:v>
                </c:pt>
              </c:strCache>
            </c:strRef>
          </c:tx>
          <c:dLbls>
            <c:dLbl>
              <c:idx val="8"/>
              <c:layout>
                <c:manualLayout>
                  <c:x val="4.4843044049404559E-3"/>
                  <c:y val="2.2598866035167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B3DCE7"/>
              </a:solidFill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1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</c:numLit>
          </c:cat>
          <c:val>
            <c:numRef>
              <c:f>Sheet1!$B$7:$L$7</c:f>
              <c:numCache>
                <c:formatCode>General</c:formatCode>
                <c:ptCount val="11"/>
                <c:pt idx="0">
                  <c:v>216</c:v>
                </c:pt>
                <c:pt idx="1">
                  <c:v>132</c:v>
                </c:pt>
                <c:pt idx="2">
                  <c:v>719</c:v>
                </c:pt>
                <c:pt idx="3">
                  <c:v>204</c:v>
                </c:pt>
                <c:pt idx="4">
                  <c:v>177</c:v>
                </c:pt>
                <c:pt idx="5">
                  <c:v>181</c:v>
                </c:pt>
                <c:pt idx="6">
                  <c:v>256</c:v>
                </c:pt>
                <c:pt idx="7">
                  <c:v>262</c:v>
                </c:pt>
                <c:pt idx="8" formatCode="#,##0">
                  <c:v>5945</c:v>
                </c:pt>
                <c:pt idx="9">
                  <c:v>338</c:v>
                </c:pt>
                <c:pt idx="10">
                  <c:v>188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Ļaunprātīga dedzināšana (iespējamais iemesls)</c:v>
                </c:pt>
              </c:strCache>
            </c:strRef>
          </c:tx>
          <c:spPr>
            <a:pattFill prst="dkVert">
              <a:fgClr>
                <a:srgbClr val="7030A0"/>
              </a:fgClr>
              <a:bgClr>
                <a:schemeClr val="bg1"/>
              </a:bgClr>
            </a:pattFill>
          </c:spPr>
          <c:dLbls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1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</c:numLit>
          </c:cat>
          <c:val>
            <c:numRef>
              <c:f>Sheet1!$B$8:$L$8</c:f>
              <c:numCache>
                <c:formatCode>General</c:formatCode>
                <c:ptCount val="11"/>
                <c:pt idx="0">
                  <c:v>306</c:v>
                </c:pt>
                <c:pt idx="1">
                  <c:v>331</c:v>
                </c:pt>
                <c:pt idx="2">
                  <c:v>142</c:v>
                </c:pt>
                <c:pt idx="3">
                  <c:v>423</c:v>
                </c:pt>
                <c:pt idx="4">
                  <c:v>679</c:v>
                </c:pt>
                <c:pt idx="5">
                  <c:v>699</c:v>
                </c:pt>
                <c:pt idx="6">
                  <c:v>798</c:v>
                </c:pt>
                <c:pt idx="7">
                  <c:v>835</c:v>
                </c:pt>
                <c:pt idx="8" formatCode="#,##0">
                  <c:v>1227</c:v>
                </c:pt>
                <c:pt idx="9" formatCode="#,##0">
                  <c:v>1444</c:v>
                </c:pt>
                <c:pt idx="10" formatCode="#,##0">
                  <c:v>1388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761784"/>
        <c:axId val="514762176"/>
        <c:axId val="253320800"/>
      </c:line3DChart>
      <c:catAx>
        <c:axId val="514761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4762176"/>
        <c:crosses val="autoZero"/>
        <c:auto val="1"/>
        <c:lblAlgn val="ctr"/>
        <c:lblOffset val="100"/>
        <c:noMultiLvlLbl val="0"/>
      </c:catAx>
      <c:valAx>
        <c:axId val="514762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14761784"/>
        <c:crosses val="autoZero"/>
        <c:crossBetween val="between"/>
      </c:valAx>
      <c:serAx>
        <c:axId val="253320800"/>
        <c:scaling>
          <c:orientation val="minMax"/>
        </c:scaling>
        <c:delete val="1"/>
        <c:axPos val="b"/>
        <c:majorTickMark val="out"/>
        <c:minorTickMark val="none"/>
        <c:tickLblPos val="nextTo"/>
        <c:crossAx val="514762176"/>
        <c:crosses val="autoZero"/>
      </c:serAx>
    </c:plotArea>
    <c:legend>
      <c:legendPos val="b"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938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DCB292-398C-43E4-A34A-3D5D96941F54}" type="datetimeFigureOut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lv-LV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5629"/>
            <a:ext cx="5438464" cy="4467939"/>
          </a:xfrm>
          <a:prstGeom prst="rect">
            <a:avLst/>
          </a:prstGeom>
        </p:spPr>
        <p:txBody>
          <a:bodyPr vert="horz" lIns="92153" tIns="46077" rIns="92153" bIns="4607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920CBC-1F16-4987-A881-61CCCD0A22C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9287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78AEA8-CCFF-4258-8D3F-7A0FF24DC651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v-LV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70A12C-C75D-4B4A-880C-856DD5CE180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720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6102-796E-4D7F-A128-14F3BF82C584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9519-ECC3-4ED3-A07E-DDB12D5168C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889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2286-8851-4820-BD26-C0F73D9D501A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320C-24CD-44A6-919B-25F337199C9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70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A5B7-9918-46A5-B097-4231B59D2A0E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E82A-F3F7-41F0-A3D4-220007B1F43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985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49BF92-0C96-4117-9E7D-3D8EA4C23EDA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v-LV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119AF0-B070-4623-A178-EDAB405B648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112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AE05-DA78-4052-86DA-5CDA198C64AB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7505-493D-43FA-80A2-814C9B890AE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322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7B0275-2CEF-423E-8A4A-BB6F3B5F3662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0BFF83-857B-4F50-A083-2B9CEDD0939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456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B917-8697-4119-B9EB-6D0053E6888B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F6A7-B2E9-41CC-BB66-D9796F7094D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236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F5A6BF-3935-4261-950F-B043A2B68DAA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307AB3-4E02-4CC2-A962-592550F2D18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045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E30AE8-2C4A-4175-B155-D2C283DCD4B3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1485C7-278C-4249-8A72-8306E033A86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327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1B6CE1-5C1F-46C1-A2BB-897E00752DA8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v-LV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D5259A-854C-46F1-A2A2-BB742A1E170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90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932A1E5-1AB0-4833-9B68-ECBF724E3A9C}" type="datetime1">
              <a:rPr lang="lv-LV"/>
              <a:pPr>
                <a:defRPr/>
              </a:pPr>
              <a:t>18.01.2017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lv-LV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DC50345-C600-41F8-A59C-CCE39C1EB3D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3" r:id="rId2"/>
    <p:sldLayoutId id="2147484679" r:id="rId3"/>
    <p:sldLayoutId id="2147484674" r:id="rId4"/>
    <p:sldLayoutId id="2147484680" r:id="rId5"/>
    <p:sldLayoutId id="2147484675" r:id="rId6"/>
    <p:sldLayoutId id="2147484681" r:id="rId7"/>
    <p:sldLayoutId id="2147484682" r:id="rId8"/>
    <p:sldLayoutId id="2147484683" r:id="rId9"/>
    <p:sldLayoutId id="2147484676" r:id="rId10"/>
    <p:sldLayoutId id="21474846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F6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1988840"/>
            <a:ext cx="7407275" cy="3816648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lv-LV" sz="5400" dirty="0">
                <a:solidFill>
                  <a:srgbClr val="C00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Skarbā </a:t>
            </a:r>
            <a:r>
              <a:rPr lang="lv-LV" sz="5400" dirty="0" smtClean="0">
                <a:solidFill>
                  <a:srgbClr val="C00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statistika</a:t>
            </a:r>
            <a:endParaRPr lang="lv-LV" sz="4800" dirty="0" smtClean="0">
              <a:solidFill>
                <a:srgbClr val="C00000">
                  <a:lumMod val="5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  <a:p>
            <a:pPr algn="ctr"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lv-LV" sz="4400" dirty="0" smtClean="0">
                <a:solidFill>
                  <a:srgbClr val="C00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jeb cik </a:t>
            </a:r>
            <a:r>
              <a:rPr lang="lv-LV" sz="4400" dirty="0">
                <a:solidFill>
                  <a:srgbClr val="C00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patiesībā ugunsgrēki rada zaudējumus </a:t>
            </a:r>
            <a:endParaRPr lang="lv-LV" sz="4400" dirty="0" smtClean="0">
              <a:solidFill>
                <a:srgbClr val="C00000">
                  <a:lumMod val="5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lv-LV" sz="4400" dirty="0" smtClean="0">
                <a:solidFill>
                  <a:srgbClr val="C00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biznesam un valstij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lv-LV" sz="1800" dirty="0" smtClean="0">
                <a:solidFill>
                  <a:srgbClr val="C00000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Jānis Abāšins FN Serviss 2017</a:t>
            </a: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41" y="260648"/>
            <a:ext cx="2319597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13166"/>
            <a:ext cx="74993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Ugunsgrēki un </a:t>
            </a:r>
            <a:r>
              <a:rPr lang="lv-LV" sz="3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tajos nodarītie </a:t>
            </a:r>
            <a:r>
              <a:rPr lang="lv-LV" sz="3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zaudējumi*</a:t>
            </a:r>
            <a:endParaRPr lang="en-GB" sz="30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F1364E-9E17-4190-A6A7-DC9554F63C41}" type="slidenum">
              <a:rPr lang="lv-LV" altLang="lv-LV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lv-LV" altLang="lv-LV" smtClean="0">
              <a:solidFill>
                <a:srgbClr val="FFFFFF"/>
              </a:solidFill>
            </a:endParaRPr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548063"/>
              </p:ext>
            </p:extLst>
          </p:nvPr>
        </p:nvGraphicFramePr>
        <p:xfrm>
          <a:off x="1043608" y="1052736"/>
          <a:ext cx="777654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637608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* CSP dati</a:t>
            </a:r>
            <a:endParaRPr lang="lv-LV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9E82A-F3F7-41F0-A3D4-220007B1F43F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7620" y="0"/>
            <a:ext cx="6120680" cy="8315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Spēles ar skaitļiem</a:t>
            </a: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220801" y="846145"/>
            <a:ext cx="3528393" cy="725242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Pieejamā statistika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59632" y="198884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Flowchart: Terminator 11"/>
          <p:cNvSpPr/>
          <p:nvPr/>
        </p:nvSpPr>
        <p:spPr>
          <a:xfrm>
            <a:off x="2067190" y="2446534"/>
            <a:ext cx="5112568" cy="468052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~2 ēkas dienā tiek iznīcinātas/700-800 gadā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259632" y="253654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Flowchart: Terminator 13"/>
          <p:cNvSpPr/>
          <p:nvPr/>
        </p:nvSpPr>
        <p:spPr>
          <a:xfrm>
            <a:off x="2067190" y="3010407"/>
            <a:ext cx="5112568" cy="468052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Iet bojā 0,25 cilvēki dienā/100 gadā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259632" y="3100417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Flowchart: Terminator 15"/>
          <p:cNvSpPr/>
          <p:nvPr/>
        </p:nvSpPr>
        <p:spPr>
          <a:xfrm>
            <a:off x="2067190" y="1865786"/>
            <a:ext cx="5112568" cy="468052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20-30 ugunsgrēki dienā/9000-10000 gadā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259632" y="368340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Flowchart: Terminator 17"/>
          <p:cNvSpPr/>
          <p:nvPr/>
        </p:nvSpPr>
        <p:spPr>
          <a:xfrm>
            <a:off x="2067189" y="3593398"/>
            <a:ext cx="4236895" cy="468052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2007.gada skaitļi: 10’ gadījumu, 900 ēku, </a:t>
            </a:r>
            <a:r>
              <a:rPr lang="lv-LV" sz="1600" b="1" dirty="0" err="1" smtClean="0">
                <a:solidFill>
                  <a:srgbClr val="600000"/>
                </a:solidFill>
                <a:latin typeface="Calibri" panose="020F0502020204030204" pitchFamily="34" charset="0"/>
              </a:rPr>
              <a:t>mEUR</a:t>
            </a:r>
            <a:r>
              <a:rPr lang="lv-LV" sz="1600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 7 zaudējumi</a:t>
            </a:r>
            <a:endParaRPr lang="lv-LV" sz="1600" b="1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7890112">
            <a:off x="2872577" y="4252875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Flowchart: Terminator 22"/>
          <p:cNvSpPr/>
          <p:nvPr/>
        </p:nvSpPr>
        <p:spPr>
          <a:xfrm>
            <a:off x="1381751" y="4615940"/>
            <a:ext cx="2380157" cy="432048"/>
          </a:xfrm>
          <a:prstGeom prst="flowChartTerminator">
            <a:avLst/>
          </a:prstGeom>
          <a:solidFill>
            <a:srgbClr val="FFA893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EUR 700/gadījums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3794920" y="4627905"/>
            <a:ext cx="2380157" cy="432048"/>
          </a:xfrm>
          <a:prstGeom prst="flowChartTerminator">
            <a:avLst/>
          </a:prstGeom>
          <a:solidFill>
            <a:srgbClr val="FFA893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EUR 8000/ēka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3552291">
            <a:off x="4047994" y="425964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Flowchart: Terminator 28"/>
          <p:cNvSpPr/>
          <p:nvPr/>
        </p:nvSpPr>
        <p:spPr>
          <a:xfrm>
            <a:off x="2067190" y="6227431"/>
            <a:ext cx="5112568" cy="468052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Materiālie zaudējumi kopš 2007.gada netiek rēķināti</a:t>
            </a:r>
            <a:endParaRPr lang="lv-LV" sz="1600" b="1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259632" y="6317441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Flowchart: Terminator 31"/>
          <p:cNvSpPr/>
          <p:nvPr/>
        </p:nvSpPr>
        <p:spPr>
          <a:xfrm>
            <a:off x="6304086" y="4615940"/>
            <a:ext cx="2716090" cy="685243"/>
          </a:xfrm>
          <a:prstGeom prst="flowChartTerminator">
            <a:avLst/>
          </a:prstGeom>
          <a:solidFill>
            <a:srgbClr val="FFA893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EUR 3000000/nodokļu maksātājs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3552291">
            <a:off x="6304383" y="3962377"/>
            <a:ext cx="1230992" cy="128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Flowchart: Terminator 34"/>
          <p:cNvSpPr/>
          <p:nvPr/>
        </p:nvSpPr>
        <p:spPr>
          <a:xfrm>
            <a:off x="3076786" y="5493473"/>
            <a:ext cx="3816424" cy="432048"/>
          </a:xfrm>
          <a:prstGeom prst="flowChartTerminator">
            <a:avLst/>
          </a:prstGeom>
          <a:solidFill>
            <a:srgbClr val="FFA893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8000:500 (</a:t>
            </a:r>
            <a:r>
              <a:rPr lang="lv-LV" b="1" dirty="0" err="1" smtClean="0">
                <a:solidFill>
                  <a:srgbClr val="600000"/>
                </a:solidFill>
                <a:latin typeface="Calibri" panose="020F0502020204030204" pitchFamily="34" charset="0"/>
              </a:rPr>
              <a:t>eur</a:t>
            </a:r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/m2) = 16 m2/ēka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254" y="5463856"/>
            <a:ext cx="84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???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3909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-10360"/>
            <a:ext cx="74993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Statistika un pārdomas</a:t>
            </a: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14798" y="1017614"/>
            <a:ext cx="7705476" cy="482451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lv-LV" altLang="lv-LV" sz="2000" b="1" dirty="0" smtClean="0">
                <a:latin typeface="Calibri" pitchFamily="34" charset="0"/>
              </a:rPr>
              <a:t>Īpašuma</a:t>
            </a:r>
            <a:r>
              <a:rPr lang="lv-LV" altLang="lv-LV" sz="2000" dirty="0" smtClean="0">
                <a:latin typeface="Calibri" pitchFamily="34" charset="0"/>
              </a:rPr>
              <a:t> apdrošināšanā parakstītas prēmijas  </a:t>
            </a:r>
            <a:r>
              <a:rPr lang="lv-LV" altLang="lv-LV" sz="2000" b="1" dirty="0" smtClean="0">
                <a:latin typeface="Calibri" pitchFamily="34" charset="0"/>
              </a:rPr>
              <a:t>54,1 milj</a:t>
            </a:r>
            <a:r>
              <a:rPr lang="lv-LV" altLang="lv-LV" sz="2000" b="1" dirty="0">
                <a:latin typeface="Calibri" pitchFamily="34" charset="0"/>
              </a:rPr>
              <a:t>. </a:t>
            </a:r>
            <a:r>
              <a:rPr lang="lv-LV" altLang="lv-LV" sz="2000" b="1" dirty="0" smtClean="0">
                <a:latin typeface="Calibri" pitchFamily="34" charset="0"/>
              </a:rPr>
              <a:t>€ </a:t>
            </a:r>
            <a:r>
              <a:rPr lang="lv-LV" altLang="lv-LV" sz="2000" dirty="0" smtClean="0">
                <a:latin typeface="Calibri" pitchFamily="34" charset="0"/>
              </a:rPr>
              <a:t>(+5,6%), izmaksātās </a:t>
            </a:r>
            <a:r>
              <a:rPr lang="lv-LV" altLang="lv-LV" sz="2000" b="1" dirty="0" smtClean="0">
                <a:latin typeface="Calibri" pitchFamily="34" charset="0"/>
              </a:rPr>
              <a:t>atlīdzības</a:t>
            </a:r>
            <a:r>
              <a:rPr lang="lv-LV" altLang="lv-LV" sz="2000" dirty="0" smtClean="0">
                <a:latin typeface="Calibri" pitchFamily="34" charset="0"/>
              </a:rPr>
              <a:t> – </a:t>
            </a:r>
            <a:r>
              <a:rPr lang="lv-LV" altLang="lv-LV" sz="2000" b="1" dirty="0" smtClean="0">
                <a:latin typeface="Calibri" pitchFamily="34" charset="0"/>
              </a:rPr>
              <a:t>26 milj. € </a:t>
            </a:r>
            <a:r>
              <a:rPr lang="lv-LV" altLang="lv-LV" sz="2000" dirty="0" smtClean="0">
                <a:latin typeface="Calibri" pitchFamily="34" charset="0"/>
              </a:rPr>
              <a:t>(+9,2%); </a:t>
            </a:r>
            <a:r>
              <a:rPr lang="lv-LV" altLang="lv-LV" sz="2000" b="1" u="sng" dirty="0" smtClean="0">
                <a:latin typeface="Calibri" pitchFamily="34" charset="0"/>
              </a:rPr>
              <a:t>apdrošināti ~25% īpašumu</a:t>
            </a:r>
          </a:p>
          <a:p>
            <a:pPr eaLnBrk="1" hangingPunct="1">
              <a:spcBef>
                <a:spcPts val="1800"/>
              </a:spcBef>
            </a:pPr>
            <a:r>
              <a:rPr lang="lv-LV" altLang="lv-LV" sz="2000" b="1" dirty="0" err="1" smtClean="0">
                <a:latin typeface="Calibri" pitchFamily="34" charset="0"/>
              </a:rPr>
              <a:t>Daž</a:t>
            </a:r>
            <a:r>
              <a:rPr lang="lv-LV" altLang="lv-LV" sz="2000" b="1" dirty="0" smtClean="0">
                <a:latin typeface="Calibri" pitchFamily="34" charset="0"/>
              </a:rPr>
              <a:t>. </a:t>
            </a:r>
            <a:r>
              <a:rPr lang="lv-LV" altLang="lv-LV" sz="2000" b="1" dirty="0" err="1" smtClean="0">
                <a:latin typeface="Calibri" pitchFamily="34" charset="0"/>
              </a:rPr>
              <a:t>finans</a:t>
            </a:r>
            <a:r>
              <a:rPr lang="lv-LV" altLang="lv-LV" sz="2000" b="1" dirty="0" smtClean="0">
                <a:latin typeface="Calibri" pitchFamily="34" charset="0"/>
              </a:rPr>
              <a:t>. </a:t>
            </a:r>
            <a:r>
              <a:rPr lang="lv-LV" altLang="lv-LV" sz="2000" b="1" dirty="0" err="1" smtClean="0">
                <a:latin typeface="Calibri" pitchFamily="34" charset="0"/>
              </a:rPr>
              <a:t>zaud</a:t>
            </a:r>
            <a:r>
              <a:rPr lang="lv-LV" altLang="lv-LV" sz="2000" b="1" dirty="0" smtClean="0">
                <a:latin typeface="Calibri" pitchFamily="34" charset="0"/>
              </a:rPr>
              <a:t> </a:t>
            </a:r>
            <a:r>
              <a:rPr lang="lv-LV" altLang="lv-LV" sz="2000" dirty="0" smtClean="0">
                <a:latin typeface="Calibri" pitchFamily="34" charset="0"/>
              </a:rPr>
              <a:t>– prēmijas </a:t>
            </a:r>
            <a:r>
              <a:rPr lang="lv-LV" altLang="lv-LV" sz="2000" b="1" dirty="0" smtClean="0">
                <a:latin typeface="Calibri" pitchFamily="34" charset="0"/>
              </a:rPr>
              <a:t>1,5 milj. €, </a:t>
            </a:r>
            <a:r>
              <a:rPr lang="lv-LV" altLang="lv-LV" sz="2000" dirty="0" smtClean="0">
                <a:latin typeface="Calibri" pitchFamily="34" charset="0"/>
              </a:rPr>
              <a:t>atlīdzības </a:t>
            </a:r>
            <a:r>
              <a:rPr lang="lv-LV" altLang="lv-LV" sz="2000" b="1" dirty="0" smtClean="0">
                <a:latin typeface="Calibri" pitchFamily="34" charset="0"/>
              </a:rPr>
              <a:t>1 milj. </a:t>
            </a:r>
            <a:r>
              <a:rPr lang="lv-LV" altLang="lv-LV" sz="2000" b="1" dirty="0">
                <a:latin typeface="Calibri" pitchFamily="34" charset="0"/>
              </a:rPr>
              <a:t>€ </a:t>
            </a:r>
            <a:endParaRPr lang="lv-LV" altLang="lv-LV" sz="2000" dirty="0">
              <a:latin typeface="Calibri" pitchFamily="34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lv-LV" altLang="lv-LV" sz="2000" b="1" dirty="0">
                <a:latin typeface="Calibri" pitchFamily="34" charset="0"/>
              </a:rPr>
              <a:t>CTA</a:t>
            </a:r>
            <a:r>
              <a:rPr lang="lv-LV" altLang="lv-LV" sz="2000" dirty="0">
                <a:latin typeface="Calibri" pitchFamily="34" charset="0"/>
              </a:rPr>
              <a:t> </a:t>
            </a:r>
            <a:r>
              <a:rPr lang="lv-LV" altLang="lv-LV" sz="2000" dirty="0" smtClean="0">
                <a:latin typeface="Calibri" pitchFamily="34" charset="0"/>
              </a:rPr>
              <a:t>– prēmijas </a:t>
            </a:r>
            <a:r>
              <a:rPr lang="lv-LV" altLang="lv-LV" sz="2000" b="1" dirty="0" smtClean="0">
                <a:latin typeface="Calibri" pitchFamily="34" charset="0"/>
              </a:rPr>
              <a:t>12,2 </a:t>
            </a:r>
            <a:r>
              <a:rPr lang="lv-LV" altLang="lv-LV" sz="2000" b="1" dirty="0">
                <a:latin typeface="Calibri" pitchFamily="34" charset="0"/>
              </a:rPr>
              <a:t>milj. €, </a:t>
            </a:r>
            <a:r>
              <a:rPr lang="lv-LV" altLang="lv-LV" sz="2000" dirty="0">
                <a:latin typeface="Calibri" pitchFamily="34" charset="0"/>
              </a:rPr>
              <a:t>atlīdzības </a:t>
            </a:r>
            <a:r>
              <a:rPr lang="lv-LV" altLang="lv-LV" sz="2000" b="1" dirty="0" smtClean="0">
                <a:latin typeface="Calibri" pitchFamily="34" charset="0"/>
              </a:rPr>
              <a:t>2,6 </a:t>
            </a:r>
            <a:r>
              <a:rPr lang="lv-LV" altLang="lv-LV" sz="2000" b="1" dirty="0">
                <a:latin typeface="Calibri" pitchFamily="34" charset="0"/>
              </a:rPr>
              <a:t>milj. </a:t>
            </a:r>
            <a:r>
              <a:rPr lang="lv-LV" altLang="lv-LV" sz="2000" b="1" dirty="0" smtClean="0">
                <a:latin typeface="Calibri" pitchFamily="34" charset="0"/>
              </a:rPr>
              <a:t>€</a:t>
            </a:r>
          </a:p>
          <a:p>
            <a:pPr eaLnBrk="1" hangingPunct="1">
              <a:spcBef>
                <a:spcPts val="1800"/>
              </a:spcBef>
            </a:pPr>
            <a:r>
              <a:rPr lang="lv-LV" altLang="lv-LV" sz="2000" b="1" dirty="0" smtClean="0">
                <a:latin typeface="Calibri" pitchFamily="34" charset="0"/>
              </a:rPr>
              <a:t>50 nodokļu maksātāji gadā * m€ 3 = m€ 150</a:t>
            </a:r>
          </a:p>
          <a:p>
            <a:pPr eaLnBrk="1" hangingPunct="1">
              <a:spcBef>
                <a:spcPts val="1800"/>
              </a:spcBef>
            </a:pPr>
            <a:r>
              <a:rPr lang="lv-LV" altLang="lv-LV" sz="2000" b="1" dirty="0" smtClean="0">
                <a:latin typeface="Calibri" pitchFamily="34" charset="0"/>
              </a:rPr>
              <a:t>900 ēku/100 </a:t>
            </a:r>
            <a:r>
              <a:rPr lang="lv-LV" altLang="lv-LV" sz="2000" b="1" dirty="0">
                <a:latin typeface="Calibri" pitchFamily="34" charset="0"/>
              </a:rPr>
              <a:t>m2* </a:t>
            </a:r>
            <a:r>
              <a:rPr lang="lv-LV" altLang="lv-LV" sz="2000" b="1" dirty="0" smtClean="0">
                <a:latin typeface="Calibri" pitchFamily="34" charset="0"/>
              </a:rPr>
              <a:t>500 €/m2 = </a:t>
            </a:r>
            <a:r>
              <a:rPr lang="lv-LV" altLang="lv-LV" sz="2000" b="1" dirty="0">
                <a:latin typeface="Calibri" pitchFamily="34" charset="0"/>
              </a:rPr>
              <a:t>m€ </a:t>
            </a:r>
            <a:r>
              <a:rPr lang="lv-LV" altLang="lv-LV" sz="2000" b="1" dirty="0" smtClean="0">
                <a:latin typeface="Calibri" pitchFamily="34" charset="0"/>
              </a:rPr>
              <a:t>45</a:t>
            </a:r>
          </a:p>
          <a:p>
            <a:pPr eaLnBrk="1" hangingPunct="1">
              <a:spcBef>
                <a:spcPts val="1800"/>
              </a:spcBef>
            </a:pPr>
            <a:r>
              <a:rPr lang="lv-LV" altLang="lv-LV" sz="2000" b="1" dirty="0" smtClean="0">
                <a:latin typeface="Calibri" pitchFamily="34" charset="0"/>
              </a:rPr>
              <a:t>Kā rēķina? Bilances nevis atjaunošanas vērtības. Valsts un pašvaldības kūtri apdrošina īpašumus. Iespēja samazināt zaudējumus.</a:t>
            </a:r>
          </a:p>
          <a:p>
            <a:pPr eaLnBrk="1" hangingPunct="1">
              <a:spcBef>
                <a:spcPts val="1800"/>
              </a:spcBef>
            </a:pPr>
            <a:r>
              <a:rPr lang="lv-LV" altLang="lv-LV" sz="2000" b="1" dirty="0" smtClean="0">
                <a:latin typeface="Calibri" pitchFamily="34" charset="0"/>
              </a:rPr>
              <a:t>Zaudējumi arī valstij, ja zaudējumi privātam uzņēmumam?</a:t>
            </a:r>
          </a:p>
          <a:p>
            <a:pPr eaLnBrk="1" hangingPunct="1">
              <a:spcBef>
                <a:spcPts val="1800"/>
              </a:spcBef>
            </a:pPr>
            <a:r>
              <a:rPr lang="lv-LV" altLang="lv-LV" b="1" dirty="0" smtClean="0">
                <a:latin typeface="Calibri" pitchFamily="34" charset="0"/>
              </a:rPr>
              <a:t>Labu aprēķinu un metožu trūkums; doktora disertācijas darbs</a:t>
            </a:r>
          </a:p>
          <a:p>
            <a:pPr eaLnBrk="1" hangingPunct="1">
              <a:spcBef>
                <a:spcPts val="1800"/>
              </a:spcBef>
            </a:pPr>
            <a:endParaRPr lang="lv-LV" altLang="lv-LV" sz="2000" b="1" dirty="0" smtClean="0">
              <a:latin typeface="Calibri" pitchFamily="34" charset="0"/>
            </a:endParaRPr>
          </a:p>
          <a:p>
            <a:pPr eaLnBrk="1" hangingPunct="1">
              <a:spcBef>
                <a:spcPts val="1800"/>
              </a:spcBef>
            </a:pPr>
            <a:endParaRPr lang="lv-LV" altLang="lv-LV" sz="2000" dirty="0">
              <a:latin typeface="Calibri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F1364E-9E17-4190-A6A7-DC9554F63C41}" type="slidenum">
              <a:rPr lang="lv-LV" altLang="lv-LV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lv-LV" altLang="lv-LV" smtClean="0">
              <a:solidFill>
                <a:srgbClr val="FFFFFF"/>
              </a:solidFill>
            </a:endParaRPr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91072" y="285293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5123" y="3921909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6300192" y="2852936"/>
            <a:ext cx="288032" cy="1044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/>
          <p:cNvSpPr txBox="1"/>
          <p:nvPr/>
        </p:nvSpPr>
        <p:spPr>
          <a:xfrm>
            <a:off x="6732239" y="3106704"/>
            <a:ext cx="241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z</a:t>
            </a:r>
            <a:r>
              <a:rPr lang="lv-LV" b="1" dirty="0" smtClean="0"/>
              <a:t>audējumi valstij vismaz m</a:t>
            </a:r>
            <a:r>
              <a:rPr lang="lv-LV" altLang="lv-LV" b="1" dirty="0" smtClean="0">
                <a:latin typeface="Calibri" pitchFamily="34" charset="0"/>
              </a:rPr>
              <a:t>€ </a:t>
            </a:r>
            <a:r>
              <a:rPr lang="lv-LV" b="1" dirty="0" smtClean="0"/>
              <a:t>200 gadā</a:t>
            </a:r>
            <a:endParaRPr lang="lv-LV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5536" y="2852936"/>
            <a:ext cx="23042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5536" y="2852936"/>
            <a:ext cx="33123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9506" y="26682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387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555775" y="2420888"/>
            <a:ext cx="4176465" cy="2520279"/>
          </a:xfrm>
          <a:prstGeom prst="cloud">
            <a:avLst/>
          </a:prstGeom>
          <a:solidFill>
            <a:srgbClr val="FF7A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Negadījums uzņēmumā</a:t>
            </a:r>
            <a:endParaRPr lang="lv-LV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441185" y="1318025"/>
            <a:ext cx="2376264" cy="1716870"/>
          </a:xfrm>
          <a:prstGeom prst="cloudCallout">
            <a:avLst/>
          </a:prstGeom>
          <a:solidFill>
            <a:srgbClr val="FFA893"/>
          </a:solidFill>
          <a:ln w="12700"/>
          <a:scene3d>
            <a:camera prst="orthographicFront">
              <a:rot lat="0" lon="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Civiltiesiskā atbildība </a:t>
            </a:r>
            <a:endParaRPr lang="lv-LV" b="1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33848" y="1202413"/>
            <a:ext cx="2286024" cy="1584176"/>
          </a:xfrm>
          <a:prstGeom prst="cloudCallout">
            <a:avLst/>
          </a:prstGeom>
          <a:solidFill>
            <a:srgbClr val="FFEFD9"/>
          </a:solidFill>
          <a:ln w="12700"/>
          <a:scene3d>
            <a:camera prst="orthographicFront">
              <a:rot lat="0" lon="1080000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262832" y="4611972"/>
            <a:ext cx="2232248" cy="1677490"/>
          </a:xfrm>
          <a:prstGeom prst="cloudCallout">
            <a:avLst/>
          </a:prstGeom>
          <a:solidFill>
            <a:srgbClr val="FFCDC1"/>
          </a:solidFill>
          <a:ln w="12700"/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v-LV" sz="1400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167133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Īpašums, manta</a:t>
            </a:r>
            <a:endParaRPr lang="lv-LV" b="1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707904" y="908719"/>
            <a:ext cx="2592288" cy="1292659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 w="12700"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Uzņēmējdarbības pārtraukums</a:t>
            </a:r>
            <a:endParaRPr lang="lv-LV" sz="1600" b="1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536869" y="3792728"/>
            <a:ext cx="2139587" cy="1657989"/>
          </a:xfrm>
          <a:prstGeom prst="cloudCallout">
            <a:avLst/>
          </a:prstGeom>
          <a:solidFill>
            <a:srgbClr val="FFEBFF"/>
          </a:solidFill>
          <a:ln w="12700"/>
          <a:scene3d>
            <a:camera prst="orthographicFront">
              <a:rot lat="0" lon="10800000" rev="12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v-LV" sz="1400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0929" y="450250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Piegāžu garantijas</a:t>
            </a:r>
            <a:endParaRPr lang="lv-LV" b="1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87" y="3097867"/>
            <a:ext cx="928974" cy="9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09747" y="5303049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Nelaimes gadījumi; veselība</a:t>
            </a:r>
            <a:endParaRPr lang="lv-LV" b="1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355976" y="4938890"/>
            <a:ext cx="2036771" cy="1350572"/>
          </a:xfrm>
          <a:prstGeom prst="cloudCallout">
            <a:avLst/>
          </a:prstGeom>
          <a:solidFill>
            <a:srgbClr val="D5E3EB"/>
          </a:solidFill>
          <a:ln w="12700"/>
          <a:scene3d>
            <a:camera prst="orthographicFront">
              <a:rot lat="0" lon="10800000" rev="12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v-LV" sz="1400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7126" y="565519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KASKO</a:t>
            </a:r>
            <a:endParaRPr lang="lv-LV" b="1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499350" cy="64881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Iespējamie zaudējumu veidi uzņēmumam</a:t>
            </a:r>
            <a:endParaRPr lang="en-GB" sz="30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4993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Ko uzņēmums var apdrošināt?</a:t>
            </a: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4860032" y="1300188"/>
            <a:ext cx="3528393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Būves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– ražošanas</a:t>
            </a:r>
            <a:r>
              <a:rPr lang="lv-LV" dirty="0">
                <a:solidFill>
                  <a:srgbClr val="600000"/>
                </a:solidFill>
                <a:latin typeface="Calibri" panose="020F0502020204030204" pitchFamily="34" charset="0"/>
              </a:rPr>
              <a:t>, noliktavu,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administratīvās </a:t>
            </a:r>
            <a:r>
              <a:rPr lang="lv-LV" dirty="0">
                <a:solidFill>
                  <a:srgbClr val="600000"/>
                </a:solidFill>
                <a:latin typeface="Calibri" panose="020F0502020204030204" pitchFamily="34" charset="0"/>
              </a:rPr>
              <a:t>u.c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. ēkas; teritorijas </a:t>
            </a:r>
            <a:r>
              <a:rPr lang="lv-LV" dirty="0">
                <a:solidFill>
                  <a:srgbClr val="600000"/>
                </a:solidFill>
                <a:latin typeface="Calibri" panose="020F0502020204030204" pitchFamily="34" charset="0"/>
              </a:rPr>
              <a:t>labiekārtojums 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1234563" y="1340768"/>
            <a:ext cx="2448272" cy="1315787"/>
          </a:xfrm>
          <a:prstGeom prst="flowChartAlternateProcess">
            <a:avLst/>
          </a:prstGeom>
          <a:solidFill>
            <a:srgbClr val="D2C6B6"/>
          </a:solidFill>
          <a:ln w="12700"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u="sng" dirty="0" smtClean="0">
                <a:solidFill>
                  <a:srgbClr val="600000"/>
                </a:solidFill>
                <a:latin typeface="Calibri" panose="020F0502020204030204" pitchFamily="34" charset="0"/>
              </a:rPr>
              <a:t>Īpašums</a:t>
            </a:r>
            <a:endParaRPr lang="lv-LV" sz="2400" b="1" u="sng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5074088" y="2420888"/>
            <a:ext cx="3888433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Inženiertīkli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 </a:t>
            </a:r>
            <a:r>
              <a:rPr lang="lv-LV" dirty="0">
                <a:solidFill>
                  <a:srgbClr val="600000"/>
                </a:solidFill>
                <a:latin typeface="Calibri" panose="020F0502020204030204" pitchFamily="34" charset="0"/>
              </a:rPr>
              <a:t>ar būvēm un tehnisko aprīkojumu, hidrotehniskie objekti, satiksmes komunikācija u.tml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.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1662122" y="3859559"/>
            <a:ext cx="2664296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Pamatlīdzekļi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 </a:t>
            </a:r>
            <a:r>
              <a:rPr lang="lv-LV" dirty="0">
                <a:solidFill>
                  <a:srgbClr val="600000"/>
                </a:solidFill>
                <a:latin typeface="Calibri" panose="020F0502020204030204" pitchFamily="34" charset="0"/>
              </a:rPr>
              <a:t>– biroja aprīkojums, ražošanas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iekārtas, serveri u.c.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1042449" y="4977172"/>
            <a:ext cx="3285292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Apgrozāmie </a:t>
            </a:r>
            <a:r>
              <a:rPr lang="lv-LV" b="1" dirty="0">
                <a:solidFill>
                  <a:srgbClr val="600000"/>
                </a:solidFill>
                <a:latin typeface="Calibri" panose="020F0502020204030204" pitchFamily="34" charset="0"/>
              </a:rPr>
              <a:t>līdzekļi </a:t>
            </a:r>
            <a:r>
              <a:rPr lang="lv-LV" dirty="0">
                <a:solidFill>
                  <a:srgbClr val="600000"/>
                </a:solidFill>
                <a:latin typeface="Calibri" panose="020F0502020204030204" pitchFamily="34" charset="0"/>
              </a:rPr>
              <a:t>–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preces, izejvielas, krājumi u.c.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5642314" y="3573015"/>
            <a:ext cx="2746111" cy="675895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err="1" smtClean="0">
                <a:solidFill>
                  <a:srgbClr val="600000"/>
                </a:solidFill>
                <a:latin typeface="Calibri" panose="020F0502020204030204" pitchFamily="34" charset="0"/>
              </a:rPr>
              <a:t>Datorprogrammatūra</a:t>
            </a:r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, dati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5185330" y="4437112"/>
            <a:ext cx="3834845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Būvniecība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– būvniecības </a:t>
            </a:r>
            <a:r>
              <a:rPr lang="it-IT" dirty="0" smtClean="0">
                <a:solidFill>
                  <a:srgbClr val="600000"/>
                </a:solidFill>
                <a:latin typeface="Calibri" panose="020F0502020204030204" pitchFamily="34" charset="0"/>
              </a:rPr>
              <a:t>materiālu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, tehnikas</a:t>
            </a:r>
            <a:r>
              <a:rPr lang="it-IT" dirty="0" smtClean="0">
                <a:solidFill>
                  <a:srgbClr val="600000"/>
                </a:solidFill>
                <a:latin typeface="Calibri" panose="020F0502020204030204" pitchFamily="34" charset="0"/>
              </a:rPr>
              <a:t> </a:t>
            </a:r>
            <a:r>
              <a:rPr lang="it-IT" dirty="0">
                <a:solidFill>
                  <a:srgbClr val="600000"/>
                </a:solidFill>
                <a:latin typeface="Calibri" panose="020F0502020204030204" pitchFamily="34" charset="0"/>
              </a:rPr>
              <a:t>un instrumentu </a:t>
            </a:r>
            <a:r>
              <a:rPr lang="it-IT" dirty="0" smtClean="0">
                <a:solidFill>
                  <a:srgbClr val="600000"/>
                </a:solidFill>
                <a:latin typeface="Calibri" panose="020F0502020204030204" pitchFamily="34" charset="0"/>
              </a:rPr>
              <a:t>zādzība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 vai</a:t>
            </a:r>
            <a:r>
              <a:rPr lang="it-IT" dirty="0" smtClean="0">
                <a:solidFill>
                  <a:srgbClr val="600000"/>
                </a:solidFill>
                <a:latin typeface="Calibri" panose="020F0502020204030204" pitchFamily="34" charset="0"/>
              </a:rPr>
              <a:t>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bojājumi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Arrow Connector 37"/>
          <p:cNvCxnSpPr>
            <a:endCxn id="24" idx="1"/>
          </p:cNvCxnSpPr>
          <p:nvPr/>
        </p:nvCxnSpPr>
        <p:spPr>
          <a:xfrm>
            <a:off x="3682835" y="1768240"/>
            <a:ext cx="1177197" cy="0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" idx="3"/>
          </p:cNvCxnSpPr>
          <p:nvPr/>
        </p:nvCxnSpPr>
        <p:spPr>
          <a:xfrm>
            <a:off x="3682835" y="1998662"/>
            <a:ext cx="1609245" cy="566242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" idx="2"/>
          </p:cNvCxnSpPr>
          <p:nvPr/>
        </p:nvCxnSpPr>
        <p:spPr>
          <a:xfrm>
            <a:off x="2458699" y="2656555"/>
            <a:ext cx="84542" cy="1203004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475656" y="2656555"/>
            <a:ext cx="134894" cy="2320617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682835" y="2246081"/>
            <a:ext cx="2041293" cy="1470951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682835" y="2492896"/>
            <a:ext cx="1969285" cy="1944216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Terminator 44"/>
          <p:cNvSpPr/>
          <p:nvPr/>
        </p:nvSpPr>
        <p:spPr>
          <a:xfrm>
            <a:off x="4499992" y="5532165"/>
            <a:ext cx="3180887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Speciālā tehnika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 –mežistrādes, būvniecības, lauksaimniecības </a:t>
            </a:r>
            <a:r>
              <a:rPr lang="lv-LV" dirty="0">
                <a:solidFill>
                  <a:srgbClr val="600000"/>
                </a:solidFill>
                <a:latin typeface="Calibri" panose="020F0502020204030204" pitchFamily="34" charset="0"/>
              </a:rPr>
              <a:t>u.c.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563888" y="2656555"/>
            <a:ext cx="1656184" cy="2875610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9" y="289253"/>
            <a:ext cx="1560232" cy="93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14628" y="0"/>
            <a:ext cx="74993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6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Ko uzņēmums </a:t>
            </a:r>
            <a:r>
              <a:rPr lang="lv-LV" sz="3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var </a:t>
            </a:r>
            <a:r>
              <a:rPr lang="lv-LV" sz="36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apdrošināt?</a:t>
            </a: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1234563" y="1340768"/>
            <a:ext cx="2448272" cy="1296144"/>
          </a:xfrm>
          <a:prstGeom prst="flowChartAlternateProcess">
            <a:avLst/>
          </a:prstGeom>
          <a:solidFill>
            <a:srgbClr val="FFA893"/>
          </a:solidFill>
          <a:ln w="12700"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u="sng" dirty="0" smtClean="0">
                <a:solidFill>
                  <a:srgbClr val="600000"/>
                </a:solidFill>
                <a:latin typeface="Calibri" panose="020F0502020204030204" pitchFamily="34" charset="0"/>
              </a:rPr>
              <a:t>Civiltiesiskā atbildība</a:t>
            </a:r>
            <a:endParaRPr lang="lv-LV" sz="2400" b="1" u="sng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3120075" y="4797152"/>
            <a:ext cx="3671871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Kaitējums trešās personas īpašumam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– blakus esošās ēkas, auto u.c. īpašums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1130991" y="3645024"/>
            <a:ext cx="2720929" cy="864096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Produkcijas radītais kaitējums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(brāķis)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4764303" y="3645024"/>
            <a:ext cx="3578366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Kaitējums trešās personas veselībai vai dzīvībai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Arrow Connector 37"/>
          <p:cNvCxnSpPr>
            <a:stCxn id="25" idx="3"/>
            <a:endCxn id="11" idx="1"/>
          </p:cNvCxnSpPr>
          <p:nvPr/>
        </p:nvCxnSpPr>
        <p:spPr>
          <a:xfrm>
            <a:off x="3682835" y="1988840"/>
            <a:ext cx="1505809" cy="1021770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491880" y="2636912"/>
            <a:ext cx="1094266" cy="2160240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682835" y="2340942"/>
            <a:ext cx="1273175" cy="1448098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Terminator 10"/>
          <p:cNvSpPr/>
          <p:nvPr/>
        </p:nvSpPr>
        <p:spPr>
          <a:xfrm>
            <a:off x="5188644" y="2578562"/>
            <a:ext cx="2729683" cy="864096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Kaitējums videi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>
            <a:stCxn id="25" idx="2"/>
            <a:endCxn id="34" idx="0"/>
          </p:cNvCxnSpPr>
          <p:nvPr/>
        </p:nvCxnSpPr>
        <p:spPr>
          <a:xfrm>
            <a:off x="2458699" y="2636912"/>
            <a:ext cx="32757" cy="1008112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27" y="969898"/>
            <a:ext cx="1918543" cy="127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64461"/>
            <a:ext cx="2304256" cy="171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0774" y="0"/>
            <a:ext cx="74993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6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Ko uzņēmums </a:t>
            </a:r>
            <a:r>
              <a:rPr lang="lv-LV" sz="3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var </a:t>
            </a:r>
            <a:r>
              <a:rPr lang="lv-LV" sz="36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apdrošināt?</a:t>
            </a: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1234563" y="1340768"/>
            <a:ext cx="2545350" cy="1296144"/>
          </a:xfrm>
          <a:prstGeom prst="flowChartAlternateProcess">
            <a:avLst/>
          </a:prstGeom>
          <a:solidFill>
            <a:srgbClr val="DBE6DA"/>
          </a:solidFill>
          <a:ln w="12700"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u="sng" dirty="0" smtClean="0">
                <a:solidFill>
                  <a:srgbClr val="600000"/>
                </a:solidFill>
                <a:latin typeface="Calibri" panose="020F0502020204030204" pitchFamily="34" charset="0"/>
              </a:rPr>
              <a:t>Uzņēmējdarbības pārtraukums</a:t>
            </a:r>
            <a:endParaRPr lang="lv-LV" sz="2400" b="1" u="sng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1234563" y="4437112"/>
            <a:ext cx="3312369" cy="864096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Citi finansiālie zaudējumi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dīkstāves vai neparedzētu </a:t>
            </a:r>
            <a:r>
              <a:rPr lang="lv-LV" dirty="0">
                <a:solidFill>
                  <a:srgbClr val="600000"/>
                </a:solidFill>
                <a:latin typeface="Calibri" panose="020F0502020204030204" pitchFamily="34" charset="0"/>
              </a:rPr>
              <a:t>apstākļu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dēļ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5267755" y="3265954"/>
            <a:ext cx="3312369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Negūtie nomas maksas vai citi ieņēmumi</a:t>
            </a:r>
            <a:endParaRPr lang="lv-LV" b="1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Arrow Connector 37"/>
          <p:cNvCxnSpPr>
            <a:endCxn id="11" idx="1"/>
          </p:cNvCxnSpPr>
          <p:nvPr/>
        </p:nvCxnSpPr>
        <p:spPr>
          <a:xfrm>
            <a:off x="3779913" y="1772816"/>
            <a:ext cx="1487842" cy="0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5" idx="1"/>
          </p:cNvCxnSpPr>
          <p:nvPr/>
        </p:nvCxnSpPr>
        <p:spPr>
          <a:xfrm>
            <a:off x="3635896" y="2636912"/>
            <a:ext cx="1631859" cy="1097094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Terminator 10"/>
          <p:cNvSpPr/>
          <p:nvPr/>
        </p:nvSpPr>
        <p:spPr>
          <a:xfrm>
            <a:off x="5267755" y="1340768"/>
            <a:ext cx="3312369" cy="864096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Negūtā peļņa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– apgrozījuma </a:t>
            </a:r>
            <a:r>
              <a:rPr lang="lv-LV" dirty="0">
                <a:solidFill>
                  <a:srgbClr val="600000"/>
                </a:solidFill>
                <a:latin typeface="Calibri" panose="020F0502020204030204" pitchFamily="34" charset="0"/>
              </a:rPr>
              <a:t>un peļņas </a:t>
            </a:r>
            <a:r>
              <a:rPr lang="lv-LV" dirty="0" smtClean="0">
                <a:solidFill>
                  <a:srgbClr val="600000"/>
                </a:solidFill>
                <a:latin typeface="Calibri" panose="020F0502020204030204" pitchFamily="34" charset="0"/>
              </a:rPr>
              <a:t>kritums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95818" y="2650714"/>
            <a:ext cx="203974" cy="1786398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3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9E82A-F3F7-41F0-A3D4-220007B1F43F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52" y="1340768"/>
            <a:ext cx="6840760" cy="46804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4993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Uzņēmējdarbības pārtraukuma apdrošināšanas koncepts</a:t>
            </a: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43298" y="0"/>
            <a:ext cx="79215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Ko uzņēmums 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vai trešā persona var apdrošināt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?</a:t>
            </a:r>
            <a:endParaRPr lang="en-GB" sz="28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1234562" y="1340768"/>
            <a:ext cx="2761374" cy="1296144"/>
          </a:xfrm>
          <a:prstGeom prst="flowChartAlternateProcess">
            <a:avLst/>
          </a:prstGeom>
          <a:solidFill>
            <a:srgbClr val="A4C3D4"/>
          </a:solidFill>
          <a:ln w="12700"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u="sng" dirty="0" smtClean="0">
                <a:solidFill>
                  <a:srgbClr val="600000"/>
                </a:solidFill>
                <a:latin typeface="Calibri" panose="020F0502020204030204" pitchFamily="34" charset="0"/>
              </a:rPr>
              <a:t>KASKO</a:t>
            </a:r>
            <a:endParaRPr lang="lv-LV" sz="2400" b="1" u="sng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4812940" y="4149080"/>
            <a:ext cx="3138264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Nejaušas trešās personas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1161729" y="3711116"/>
            <a:ext cx="2546175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Klienti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Arrow Connector 37"/>
          <p:cNvCxnSpPr>
            <a:endCxn id="11" idx="1"/>
          </p:cNvCxnSpPr>
          <p:nvPr/>
        </p:nvCxnSpPr>
        <p:spPr>
          <a:xfrm>
            <a:off x="3995936" y="2204864"/>
            <a:ext cx="1080120" cy="1211477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" idx="2"/>
            <a:endCxn id="35" idx="0"/>
          </p:cNvCxnSpPr>
          <p:nvPr/>
        </p:nvCxnSpPr>
        <p:spPr>
          <a:xfrm flipH="1">
            <a:off x="2434817" y="2636912"/>
            <a:ext cx="180432" cy="1074204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801960" y="2636912"/>
            <a:ext cx="1202088" cy="1656184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Terminator 10"/>
          <p:cNvSpPr/>
          <p:nvPr/>
        </p:nvSpPr>
        <p:spPr>
          <a:xfrm>
            <a:off x="5076056" y="2984293"/>
            <a:ext cx="2729683" cy="864096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Uzņēmuma darbinieki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56" y="1340768"/>
            <a:ext cx="2678348" cy="150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Terminator 35"/>
          <p:cNvSpPr/>
          <p:nvPr/>
        </p:nvSpPr>
        <p:spPr>
          <a:xfrm>
            <a:off x="2208049" y="4941168"/>
            <a:ext cx="2604891" cy="864096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Piegādātāji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366739" y="2636912"/>
            <a:ext cx="842048" cy="2304256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lowchart: Alternate Process 24"/>
          <p:cNvSpPr/>
          <p:nvPr/>
        </p:nvSpPr>
        <p:spPr>
          <a:xfrm>
            <a:off x="1234562" y="1340768"/>
            <a:ext cx="2761374" cy="1296144"/>
          </a:xfrm>
          <a:prstGeom prst="flowChartAlternateProcess">
            <a:avLst/>
          </a:prstGeom>
          <a:solidFill>
            <a:srgbClr val="FFCDC1"/>
          </a:solidFill>
          <a:ln w="12700"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u="sng" dirty="0" smtClean="0">
                <a:solidFill>
                  <a:srgbClr val="600000"/>
                </a:solidFill>
                <a:latin typeface="Calibri" panose="020F0502020204030204" pitchFamily="34" charset="0"/>
              </a:rPr>
              <a:t>Nelaimes gadījumi; veselība*</a:t>
            </a:r>
            <a:endParaRPr lang="lv-LV" sz="2400" b="1" u="sng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4141159" y="3509723"/>
            <a:ext cx="3138264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Nejaušas trešās personas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1287543" y="4032767"/>
            <a:ext cx="2636385" cy="936104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Klienti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Arrow Connector 37"/>
          <p:cNvCxnSpPr>
            <a:stCxn id="25" idx="3"/>
            <a:endCxn id="11" idx="1"/>
          </p:cNvCxnSpPr>
          <p:nvPr/>
        </p:nvCxnSpPr>
        <p:spPr>
          <a:xfrm>
            <a:off x="3995936" y="1988840"/>
            <a:ext cx="1276920" cy="829651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5" idx="0"/>
          </p:cNvCxnSpPr>
          <p:nvPr/>
        </p:nvCxnSpPr>
        <p:spPr>
          <a:xfrm>
            <a:off x="2483768" y="2636912"/>
            <a:ext cx="121968" cy="1395855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923928" y="2564904"/>
            <a:ext cx="864096" cy="944819"/>
          </a:xfrm>
          <a:prstGeom prst="straightConnector1">
            <a:avLst/>
          </a:prstGeom>
          <a:ln w="34925">
            <a:solidFill>
              <a:srgbClr val="9729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Terminator 10"/>
          <p:cNvSpPr/>
          <p:nvPr/>
        </p:nvSpPr>
        <p:spPr>
          <a:xfrm>
            <a:off x="5272856" y="2386443"/>
            <a:ext cx="2729683" cy="864096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Uzņēmuma darbinieki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6356" y="5373216"/>
            <a:ext cx="6366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* Uzņēmums pats var iegādāties NG un/vai veselības apdrošināšanu darbiniekiem; ja uzņēmums to nav iegādājies, kā arī pārējos gadījumos cietušie var saņemt atlīdzību, ja tiem pašiem ir NG vai veselības </a:t>
            </a:r>
            <a:r>
              <a:rPr lang="lv-LV" sz="1400" b="1" dirty="0" err="1" smtClean="0">
                <a:solidFill>
                  <a:srgbClr val="600000"/>
                </a:solidFill>
                <a:latin typeface="Calibri" panose="020F0502020204030204" pitchFamily="34" charset="0"/>
              </a:rPr>
              <a:t>apdr</a:t>
            </a:r>
            <a:r>
              <a:rPr lang="lv-LV" sz="1400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. polise</a:t>
            </a:r>
            <a:endParaRPr lang="lv-LV" sz="1400" b="1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Image result for accident insur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57" y="1196752"/>
            <a:ext cx="2139580" cy="10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9215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Ko uzņēmums 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vai trešā persona var apdrošināt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?</a:t>
            </a:r>
            <a:endParaRPr lang="en-GB" sz="28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9E82A-F3F7-41F0-A3D4-220007B1F43F}" type="slidenum">
              <a:rPr lang="lv-LV" smtClean="0"/>
              <a:pPr>
                <a:defRPr/>
              </a:pPr>
              <a:t>9</a:t>
            </a:fld>
            <a:endParaRPr lang="lv-LV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7620" y="0"/>
            <a:ext cx="6120680" cy="8315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Piemērs un secinājums</a:t>
            </a: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571830" y="831550"/>
            <a:ext cx="3528393" cy="864096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Neliels ugunsgrēks tehnoloģiski svarīgā mezglā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59632" y="198884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Flowchart: Terminator 11"/>
          <p:cNvSpPr/>
          <p:nvPr/>
        </p:nvSpPr>
        <p:spPr>
          <a:xfrm>
            <a:off x="2051720" y="1898830"/>
            <a:ext cx="5112568" cy="468052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Iekārta: 			EUR 50 000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259632" y="253654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Flowchart: Terminator 13"/>
          <p:cNvSpPr/>
          <p:nvPr/>
        </p:nvSpPr>
        <p:spPr>
          <a:xfrm>
            <a:off x="2051720" y="2446534"/>
            <a:ext cx="5112568" cy="468052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Negūtie ienākumi (1 </a:t>
            </a:r>
            <a:r>
              <a:rPr lang="lv-LV" b="1" dirty="0" err="1" smtClean="0">
                <a:solidFill>
                  <a:srgbClr val="600000"/>
                </a:solidFill>
                <a:latin typeface="Calibri" panose="020F0502020204030204" pitchFamily="34" charset="0"/>
              </a:rPr>
              <a:t>mēn</a:t>
            </a:r>
            <a:r>
              <a:rPr lang="lv-LV" b="1" dirty="0">
                <a:solidFill>
                  <a:srgbClr val="600000"/>
                </a:solidFill>
                <a:latin typeface="Calibri" panose="020F0502020204030204" pitchFamily="34" charset="0"/>
              </a:rPr>
              <a:t>.</a:t>
            </a:r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): 	EUR 100 000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259632" y="3100417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Flowchart: Terminator 15"/>
          <p:cNvSpPr/>
          <p:nvPr/>
        </p:nvSpPr>
        <p:spPr>
          <a:xfrm>
            <a:off x="2051720" y="3010407"/>
            <a:ext cx="5112568" cy="468052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Papildus izdevumi (1 </a:t>
            </a:r>
            <a:r>
              <a:rPr lang="lv-LV" b="1" dirty="0" err="1" smtClean="0">
                <a:solidFill>
                  <a:srgbClr val="600000"/>
                </a:solidFill>
                <a:latin typeface="Calibri" panose="020F0502020204030204" pitchFamily="34" charset="0"/>
              </a:rPr>
              <a:t>mēn</a:t>
            </a:r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.): 	EUR 30 000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259632" y="368340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Flowchart: Terminator 17"/>
          <p:cNvSpPr/>
          <p:nvPr/>
        </p:nvSpPr>
        <p:spPr>
          <a:xfrm>
            <a:off x="2067190" y="3593398"/>
            <a:ext cx="5112568" cy="468052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Kaimiņu prasība: 		EUR </a:t>
            </a:r>
            <a:r>
              <a:rPr lang="lv-LV" b="1" dirty="0">
                <a:solidFill>
                  <a:srgbClr val="600000"/>
                </a:solidFill>
                <a:latin typeface="Calibri" panose="020F0502020204030204" pitchFamily="34" charset="0"/>
              </a:rPr>
              <a:t>1</a:t>
            </a:r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0 000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259632" y="42678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Flowchart: Terminator 19"/>
          <p:cNvSpPr/>
          <p:nvPr/>
        </p:nvSpPr>
        <p:spPr>
          <a:xfrm>
            <a:off x="2047826" y="4177846"/>
            <a:ext cx="5112568" cy="468052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Cietušais darbinieks: 	EUR </a:t>
            </a:r>
            <a:r>
              <a:rPr lang="lv-LV" b="1" dirty="0">
                <a:solidFill>
                  <a:srgbClr val="600000"/>
                </a:solidFill>
                <a:latin typeface="Calibri" panose="020F0502020204030204" pitchFamily="34" charset="0"/>
              </a:rPr>
              <a:t>1</a:t>
            </a:r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0 000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4120003" y="4745093"/>
            <a:ext cx="432048" cy="536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Flowchart: Terminator 21"/>
          <p:cNvSpPr/>
          <p:nvPr/>
        </p:nvSpPr>
        <p:spPr>
          <a:xfrm>
            <a:off x="2588335" y="5229200"/>
            <a:ext cx="3528393" cy="504056"/>
          </a:xfrm>
          <a:prstGeom prst="flowChartTerminator">
            <a:avLst/>
          </a:prstGeom>
          <a:solidFill>
            <a:srgbClr val="FFEFD9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Kopā: EUR 200 000 + nervi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2047826" y="5906716"/>
            <a:ext cx="5112567" cy="864096"/>
          </a:xfrm>
          <a:prstGeom prst="flowChartTerminator">
            <a:avLst/>
          </a:prstGeom>
          <a:solidFill>
            <a:srgbClr val="FFA893"/>
          </a:solidFill>
          <a:ln w="19050">
            <a:solidFill>
              <a:srgbClr val="97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600000"/>
                </a:solidFill>
                <a:latin typeface="Calibri" panose="020F0502020204030204" pitchFamily="34" charset="0"/>
              </a:rPr>
              <a:t>Relatīvi neliels nelaimes gadījums var radīt smagas finansiālas sekas</a:t>
            </a:r>
            <a:endParaRPr lang="lv-LV" dirty="0">
              <a:solidFill>
                <a:srgbClr val="6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A1">
  <a:themeElements>
    <a:clrScheme name="energo">
      <a:dk1>
        <a:srgbClr val="2A363C"/>
      </a:dk1>
      <a:lt1>
        <a:sysClr val="window" lastClr="FFFFFF"/>
      </a:lt1>
      <a:dk2>
        <a:srgbClr val="646B86"/>
      </a:dk2>
      <a:lt2>
        <a:srgbClr val="F3DAD4"/>
      </a:lt2>
      <a:accent1>
        <a:srgbClr val="C00000"/>
      </a:accent1>
      <a:accent2>
        <a:srgbClr val="F5E8DA"/>
      </a:accent2>
      <a:accent3>
        <a:srgbClr val="8CADAE"/>
      </a:accent3>
      <a:accent4>
        <a:srgbClr val="8C7B70"/>
      </a:accent4>
      <a:accent5>
        <a:srgbClr val="8FB08C"/>
      </a:accent5>
      <a:accent6>
        <a:srgbClr val="D67863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LAA1</Template>
  <TotalTime>4290</TotalTime>
  <Words>493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Gill Sans MT</vt:lpstr>
      <vt:lpstr>Verdana</vt:lpstr>
      <vt:lpstr>Wingdings 2</vt:lpstr>
      <vt:lpstr>LAA1</vt:lpstr>
      <vt:lpstr>PowerPoint Presentation</vt:lpstr>
      <vt:lpstr>Iespējamie zaudējumu veidi uzņēmumam</vt:lpstr>
      <vt:lpstr>Ko uzņēmums var apdrošināt?</vt:lpstr>
      <vt:lpstr>Ko uzņēmums var apdrošināt?</vt:lpstr>
      <vt:lpstr>Ko uzņēmums var apdrošināt?</vt:lpstr>
      <vt:lpstr>Uzņēmējdarbības pārtraukuma apdrošināšanas koncepts</vt:lpstr>
      <vt:lpstr>Ko uzņēmums vai trešā persona var apdrošināt?</vt:lpstr>
      <vt:lpstr>Ko uzņēmums vai trešā persona var apdrošināt?</vt:lpstr>
      <vt:lpstr>Piemērs un secinājums</vt:lpstr>
      <vt:lpstr>Ugunsgrēki un tajos nodarītie zaudējumi*</vt:lpstr>
      <vt:lpstr>Spēles ar skaitļiem</vt:lpstr>
      <vt:lpstr>Statistika un pārdomas</vt:lpstr>
    </vt:vector>
  </TitlesOfParts>
  <Company>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Mārketinga prakse</dc:title>
  <dc:creator>Sandija</dc:creator>
  <cp:lastModifiedBy>Natalija Sokolova</cp:lastModifiedBy>
  <cp:revision>377</cp:revision>
  <cp:lastPrinted>2016-12-23T11:33:21Z</cp:lastPrinted>
  <dcterms:created xsi:type="dcterms:W3CDTF">2008-01-11T08:52:27Z</dcterms:created>
  <dcterms:modified xsi:type="dcterms:W3CDTF">2017-01-18T11:50:22Z</dcterms:modified>
</cp:coreProperties>
</file>