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6" r:id="rId3"/>
    <p:sldId id="312" r:id="rId4"/>
    <p:sldId id="284" r:id="rId5"/>
    <p:sldId id="309" r:id="rId6"/>
    <p:sldId id="286" r:id="rId7"/>
    <p:sldId id="283" r:id="rId8"/>
    <p:sldId id="298" r:id="rId9"/>
    <p:sldId id="299" r:id="rId10"/>
    <p:sldId id="313" r:id="rId11"/>
    <p:sldId id="300" r:id="rId12"/>
    <p:sldId id="367" r:id="rId13"/>
    <p:sldId id="289" r:id="rId14"/>
    <p:sldId id="301" r:id="rId15"/>
    <p:sldId id="302" r:id="rId16"/>
    <p:sldId id="303" r:id="rId17"/>
    <p:sldId id="304" r:id="rId18"/>
    <p:sldId id="305" r:id="rId19"/>
    <p:sldId id="306" r:id="rId20"/>
    <p:sldId id="310" r:id="rId21"/>
    <p:sldId id="293" r:id="rId22"/>
    <p:sldId id="292" r:id="rId23"/>
    <p:sldId id="291" r:id="rId24"/>
    <p:sldId id="315" r:id="rId25"/>
    <p:sldId id="368" r:id="rId26"/>
    <p:sldId id="269" r:id="rId27"/>
    <p:sldId id="369" r:id="rId28"/>
    <p:sldId id="370" r:id="rId29"/>
    <p:sldId id="314" r:id="rId30"/>
    <p:sldId id="331" r:id="rId31"/>
    <p:sldId id="290" r:id="rId32"/>
    <p:sldId id="320" r:id="rId33"/>
    <p:sldId id="321" r:id="rId34"/>
    <p:sldId id="324" r:id="rId35"/>
    <p:sldId id="326" r:id="rId36"/>
    <p:sldId id="364" r:id="rId37"/>
    <p:sldId id="365" r:id="rId38"/>
    <p:sldId id="366"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71" r:id="rId72"/>
    <p:sldId id="372" r:id="rId73"/>
    <p:sldId id="376" r:id="rId74"/>
    <p:sldId id="375" r:id="rId75"/>
    <p:sldId id="374" r:id="rId76"/>
    <p:sldId id="373" r:id="rId77"/>
    <p:sldId id="377" r:id="rId78"/>
    <p:sldId id="383" r:id="rId79"/>
    <p:sldId id="382" r:id="rId80"/>
    <p:sldId id="381" r:id="rId81"/>
    <p:sldId id="380" r:id="rId82"/>
    <p:sldId id="379" r:id="rId83"/>
    <p:sldId id="378" r:id="rId84"/>
    <p:sldId id="280" r:id="rId8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70" autoAdjust="0"/>
    <p:restoredTop sz="94660" autoAdjust="0"/>
  </p:normalViewPr>
  <p:slideViewPr>
    <p:cSldViewPr snapToGrid="0">
      <p:cViewPr varScale="1">
        <p:scale>
          <a:sx n="115" d="100"/>
          <a:sy n="115" d="100"/>
        </p:scale>
        <p:origin x="138" y="84"/>
      </p:cViewPr>
      <p:guideLst>
        <p:guide orient="horz" pos="2160"/>
        <p:guide pos="3840"/>
      </p:guideLst>
    </p:cSldViewPr>
  </p:slideViewPr>
  <p:outlineViewPr>
    <p:cViewPr>
      <p:scale>
        <a:sx n="33" d="100"/>
        <a:sy n="33" d="100"/>
      </p:scale>
      <p:origin x="0" y="96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34507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179410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300917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016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087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096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561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5464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6843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539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630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2533467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198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2777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274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F4AB91D-0DEA-45D4-A620-C4E6DD769C63}" type="datetimeFigureOut">
              <a:rPr lang="ru-RU" smtClean="0"/>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171634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F4AB91D-0DEA-45D4-A620-C4E6DD769C63}" type="datetimeFigureOut">
              <a:rPr lang="ru-RU" smtClean="0"/>
              <a:t>17.01.2017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90331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F4AB91D-0DEA-45D4-A620-C4E6DD769C63}" type="datetimeFigureOut">
              <a:rPr lang="ru-RU" smtClean="0"/>
              <a:t>17.01.2017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148395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F4AB91D-0DEA-45D4-A620-C4E6DD769C63}" type="datetimeFigureOut">
              <a:rPr lang="ru-RU" smtClean="0"/>
              <a:t>17.01.2017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131441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F4AB91D-0DEA-45D4-A620-C4E6DD769C63}" type="datetimeFigureOut">
              <a:rPr lang="ru-RU" smtClean="0"/>
              <a:t>17.01.2017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261204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F4AB91D-0DEA-45D4-A620-C4E6DD769C63}" type="datetimeFigureOut">
              <a:rPr lang="ru-RU" smtClean="0"/>
              <a:t>17.01.2017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693876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F4AB91D-0DEA-45D4-A620-C4E6DD769C63}" type="datetimeFigureOut">
              <a:rPr lang="ru-RU" smtClean="0"/>
              <a:t>17.01.2017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FC9405-4C49-4DF3-BBDD-B5D05AC77244}" type="slidenum">
              <a:rPr lang="ru-RU" smtClean="0"/>
              <a:t>‹#›</a:t>
            </a:fld>
            <a:endParaRPr lang="ru-RU"/>
          </a:p>
        </p:txBody>
      </p:sp>
    </p:spTree>
    <p:extLst>
      <p:ext uri="{BB962C8B-B14F-4D97-AF65-F5344CB8AC3E}">
        <p14:creationId xmlns:p14="http://schemas.microsoft.com/office/powerpoint/2010/main" val="2408803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AB91D-0DEA-45D4-A620-C4E6DD769C63}" type="datetimeFigureOut">
              <a:rPr lang="ru-RU" smtClean="0"/>
              <a:t>17.01.2017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C9405-4C49-4DF3-BBDD-B5D05AC77244}" type="slidenum">
              <a:rPr lang="ru-RU" smtClean="0"/>
              <a:t>‹#›</a:t>
            </a:fld>
            <a:endParaRPr lang="ru-RU"/>
          </a:p>
        </p:txBody>
      </p:sp>
    </p:spTree>
    <p:extLst>
      <p:ext uri="{BB962C8B-B14F-4D97-AF65-F5344CB8AC3E}">
        <p14:creationId xmlns:p14="http://schemas.microsoft.com/office/powerpoint/2010/main" val="137345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AB91D-0DEA-45D4-A620-C4E6DD769C63}" type="datetimeFigureOut">
              <a:rPr lang="ru-RU" smtClean="0">
                <a:solidFill>
                  <a:prstClr val="black">
                    <a:tint val="75000"/>
                  </a:prstClr>
                </a:solidFill>
              </a:rPr>
              <a:pPr/>
              <a:t>17.01.2017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C9405-4C49-4DF3-BBDD-B5D05AC7724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7768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7.png"/><Relationship Id="rId7" Type="http://schemas.openxmlformats.org/officeDocument/2006/relationships/image" Target="../media/image69.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2.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57.jpeg"/><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2.png"/><Relationship Id="rId7" Type="http://schemas.openxmlformats.org/officeDocument/2006/relationships/image" Target="../media/image97.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5.png"/><Relationship Id="rId5" Type="http://schemas.openxmlformats.org/officeDocument/2006/relationships/oleObject" Target="../embeddings/oleObject1.bin"/><Relationship Id="rId4" Type="http://schemas.openxmlformats.org/officeDocument/2006/relationships/image" Target="../media/image106.gif"/></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7.png"/><Relationship Id="rId5" Type="http://schemas.openxmlformats.org/officeDocument/2006/relationships/oleObject" Target="../embeddings/oleObject2.bin"/><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21.jpeg"/><Relationship Id="rId4" Type="http://schemas.openxmlformats.org/officeDocument/2006/relationships/image" Target="../media/image120.wmf"/></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0.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31.jpe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2.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0.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9.jpeg"/><Relationship Id="rId4" Type="http://schemas.openxmlformats.org/officeDocument/2006/relationships/image" Target="../media/image168.jpeg"/></Relationships>
</file>

<file path=ppt/slides/_rels/slide83.xml.rels><?xml version="1.0" encoding="UTF-8" standalone="yes"?>
<Relationships xmlns="http://schemas.openxmlformats.org/package/2006/relationships"><Relationship Id="rId8" Type="http://schemas.openxmlformats.org/officeDocument/2006/relationships/hyperlink" Target="http://www.fnserviss.lv/" TargetMode="External"/><Relationship Id="rId13" Type="http://schemas.openxmlformats.org/officeDocument/2006/relationships/image" Target="../media/image177.png"/><Relationship Id="rId18" Type="http://schemas.openxmlformats.org/officeDocument/2006/relationships/image" Target="../media/image182.png"/><Relationship Id="rId3" Type="http://schemas.openxmlformats.org/officeDocument/2006/relationships/hyperlink" Target="http://www.sapfir-sro.eu/" TargetMode="External"/><Relationship Id="rId21" Type="http://schemas.openxmlformats.org/officeDocument/2006/relationships/image" Target="../media/image185.png"/><Relationship Id="rId7" Type="http://schemas.openxmlformats.org/officeDocument/2006/relationships/image" Target="../media/image172.png"/><Relationship Id="rId12" Type="http://schemas.openxmlformats.org/officeDocument/2006/relationships/image" Target="../media/image176.png"/><Relationship Id="rId17" Type="http://schemas.openxmlformats.org/officeDocument/2006/relationships/image" Target="../media/image181.png"/><Relationship Id="rId2" Type="http://schemas.openxmlformats.org/officeDocument/2006/relationships/hyperlink" Target="mailto:info@sapfir-sro.eu" TargetMode="Externa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75.png"/><Relationship Id="rId5" Type="http://schemas.openxmlformats.org/officeDocument/2006/relationships/image" Target="../media/image171.png"/><Relationship Id="rId15" Type="http://schemas.openxmlformats.org/officeDocument/2006/relationships/image" Target="../media/image179.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2.png"/><Relationship Id="rId9" Type="http://schemas.openxmlformats.org/officeDocument/2006/relationships/image" Target="../media/image173.png"/><Relationship Id="rId14" Type="http://schemas.openxmlformats.org/officeDocument/2006/relationships/image" Target="../media/image17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11"/>
          <p:cNvSpPr/>
          <p:nvPr/>
        </p:nvSpPr>
        <p:spPr>
          <a:xfrm>
            <a:off x="5583182" y="5321828"/>
            <a:ext cx="1256864" cy="532903"/>
          </a:xfrm>
          <a:prstGeom prst="rect">
            <a:avLst/>
          </a:prstGeom>
        </p:spPr>
        <p:txBody>
          <a:bodyPr wrap="square">
            <a:spAutoFit/>
          </a:bodyPr>
          <a:lstStyle/>
          <a:p>
            <a:pPr algn="ct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2017</a:t>
            </a:r>
            <a:endParaRPr lang="en-US"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11" name="Прямоугольник 11"/>
          <p:cNvSpPr/>
          <p:nvPr/>
        </p:nvSpPr>
        <p:spPr>
          <a:xfrm>
            <a:off x="1545021" y="2657831"/>
            <a:ext cx="9333186" cy="1409617"/>
          </a:xfrm>
          <a:prstGeom prst="rect">
            <a:avLst/>
          </a:prstGeom>
        </p:spPr>
        <p:txBody>
          <a:bodyPr wrap="square">
            <a:spAutoFit/>
          </a:bodyPr>
          <a:lstStyle/>
          <a:p>
            <a:pPr algn="ctr">
              <a:lnSpc>
                <a:spcPct val="107000"/>
              </a:lnSpc>
              <a:spcAft>
                <a:spcPts val="800"/>
              </a:spcAft>
            </a:pPr>
            <a:r>
              <a:rPr lang="en-US" sz="4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Pulse</a:t>
            </a:r>
            <a:r>
              <a:rPr lang="ru-RU" sz="4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40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powder fire extinguishing </a:t>
            </a:r>
            <a:r>
              <a:rPr lang="en-US" sz="4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systems</a:t>
            </a:r>
            <a:r>
              <a:rPr lang="ru-RU" sz="4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4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SAPFIRE</a:t>
            </a:r>
            <a:endParaRPr lang="en-US" sz="40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5" name="Прямоугольник 11"/>
          <p:cNvSpPr/>
          <p:nvPr/>
        </p:nvSpPr>
        <p:spPr>
          <a:xfrm>
            <a:off x="3219013" y="1044323"/>
            <a:ext cx="5985202" cy="721736"/>
          </a:xfrm>
          <a:prstGeom prst="rect">
            <a:avLst/>
          </a:prstGeom>
        </p:spPr>
        <p:txBody>
          <a:bodyPr wrap="square">
            <a:spAutoFit/>
          </a:bodyPr>
          <a:lstStyle/>
          <a:p>
            <a:pPr algn="ctr">
              <a:lnSpc>
                <a:spcPct val="107000"/>
              </a:lnSpc>
              <a:spcAft>
                <a:spcPts val="800"/>
              </a:spcAft>
            </a:pPr>
            <a:r>
              <a:rPr lang="en-US" sz="40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Sapfir s.r.o.</a:t>
            </a:r>
            <a:endParaRPr lang="en-US" sz="40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pic>
        <p:nvPicPr>
          <p:cNvPr id="7"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21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11"/>
          <p:cNvSpPr/>
          <p:nvPr/>
        </p:nvSpPr>
        <p:spPr>
          <a:xfrm>
            <a:off x="4963901"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4</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33794" name="Picture 2" descr="H:\TECHNOPARK s.r.o\Foto\MPP-4 L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420" y="631497"/>
            <a:ext cx="4094612" cy="30754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Таблица 8"/>
          <p:cNvGraphicFramePr>
            <a:graphicFrameLocks noGrp="1"/>
          </p:cNvGraphicFramePr>
          <p:nvPr>
            <p:extLst>
              <p:ext uri="{D42A27DB-BD31-4B8C-83A1-F6EECF244321}">
                <p14:modId xmlns:p14="http://schemas.microsoft.com/office/powerpoint/2010/main" val="653664530"/>
              </p:ext>
            </p:extLst>
          </p:nvPr>
        </p:nvGraphicFramePr>
        <p:xfrm>
          <a:off x="6127872" y="1883633"/>
          <a:ext cx="5633194" cy="4497418"/>
        </p:xfrm>
        <a:graphic>
          <a:graphicData uri="http://schemas.openxmlformats.org/drawingml/2006/table">
            <a:tbl>
              <a:tblPr firstRow="1" firstCol="1" bandRow="1">
                <a:tableStyleId>{5C22544A-7EE6-4342-B048-85BDC9FD1C3A}</a:tableStyleId>
              </a:tblPr>
              <a:tblGrid>
                <a:gridCol w="3402245"/>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rPr>
                        <a:t>4</a:t>
                      </a:r>
                      <a:r>
                        <a:rPr lang="en-US" sz="1800" b="1" dirty="0" smtClean="0">
                          <a:solidFill>
                            <a:schemeClr val="bg1"/>
                          </a:solidFill>
                          <a:effectLst/>
                          <a:latin typeface="+mn-lt"/>
                        </a:rPr>
                        <a:t>.3</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7</a:t>
                      </a:r>
                      <a:r>
                        <a:rPr lang="sk-SK"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a:t>
                      </a: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4</a:t>
                      </a:r>
                      <a:r>
                        <a:rPr lang="sk-SK"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cs typeface="Arial" panose="020B0604020202020204" pitchFamily="34" charset="0"/>
                        </a:rPr>
                        <a:t>195</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40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1</a:t>
                      </a:r>
                      <a:r>
                        <a:rPr lang="sk-SK" sz="1800" b="1" dirty="0" smtClean="0">
                          <a:solidFill>
                            <a:schemeClr val="bg1"/>
                          </a:solidFill>
                          <a:effectLst/>
                          <a:latin typeface="+mn-lt"/>
                        </a:rPr>
                        <a:t>6</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mn-ea"/>
                          <a:cs typeface="+mn-cs"/>
                        </a:rPr>
                        <a:t>20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9" name="Прямоугольник 9"/>
          <p:cNvSpPr/>
          <p:nvPr/>
        </p:nvSpPr>
        <p:spPr>
          <a:xfrm>
            <a:off x="0" y="3705810"/>
            <a:ext cx="6096000" cy="2463367"/>
          </a:xfrm>
          <a:prstGeom prst="rect">
            <a:avLst/>
          </a:prstGeom>
        </p:spPr>
        <p:txBody>
          <a:bodyPr>
            <a:spAutoFit/>
          </a:bodyPr>
          <a:lstStyle/>
          <a:p>
            <a:pPr marL="61595">
              <a:lnSpc>
                <a:spcPct val="107000"/>
              </a:lnSpc>
              <a:spcAft>
                <a:spcPts val="0"/>
              </a:spcAft>
            </a:pPr>
            <a:r>
              <a:rPr lang="en-GB" sz="2400" b="1" i="1" u="sng" dirty="0">
                <a:solidFill>
                  <a:schemeClr val="bg1"/>
                </a:solidFill>
              </a:rPr>
              <a:t>The module is designed to </a:t>
            </a:r>
            <a:r>
              <a:rPr lang="en-GB" sz="2400" b="1" dirty="0">
                <a:solidFill>
                  <a:schemeClr val="bg1"/>
                </a:solidFill>
              </a:rPr>
              <a:t>extinguish hotbeds of ignition in closed cabinets with electronic and electrical equipment of small volume, cable channels, technological equipment on the surface up to </a:t>
            </a:r>
            <a:r>
              <a:rPr lang="ru-RU" sz="2400" b="1" dirty="0" smtClean="0">
                <a:solidFill>
                  <a:schemeClr val="bg1"/>
                </a:solidFill>
                <a:ea typeface="Times New Roman" panose="02020603050405020304" pitchFamily="18" charset="0"/>
                <a:cs typeface="Times New Roman" panose="02020603050405020304" pitchFamily="18" charset="0"/>
              </a:rPr>
              <a:t>40 </a:t>
            </a:r>
            <a:r>
              <a:rPr lang="en-US" sz="2400" b="1" dirty="0">
                <a:solidFill>
                  <a:schemeClr val="bg1"/>
                </a:solidFill>
                <a:ea typeface="Verdana" panose="020B0604030504040204" pitchFamily="34" charset="0"/>
                <a:cs typeface="Verdana" panose="020B0604030504040204" pitchFamily="34" charset="0"/>
              </a:rPr>
              <a:t>m</a:t>
            </a:r>
            <a:r>
              <a:rPr lang="en-US" sz="2400" b="1" baseline="30000" dirty="0">
                <a:solidFill>
                  <a:schemeClr val="bg1"/>
                </a:solidFill>
                <a:ea typeface="Verdana" panose="020B0604030504040204" pitchFamily="34" charset="0"/>
                <a:cs typeface="Verdana" panose="020B0604030504040204" pitchFamily="34" charset="0"/>
              </a:rPr>
              <a:t>2</a:t>
            </a:r>
            <a:r>
              <a:rPr lang="en-US" sz="2400" b="1" baseline="30000" dirty="0">
                <a:solidFill>
                  <a:schemeClr val="bg1"/>
                </a:solidFill>
              </a:rPr>
              <a:t> </a:t>
            </a:r>
            <a:r>
              <a:rPr lang="ru-RU" sz="2400" b="1" baseline="30000" dirty="0" smtClean="0">
                <a:solidFill>
                  <a:schemeClr val="bg1"/>
                </a:solidFill>
              </a:rPr>
              <a:t> </a:t>
            </a:r>
            <a:r>
              <a:rPr lang="en-US" sz="2400" b="1" dirty="0" smtClean="0">
                <a:solidFill>
                  <a:schemeClr val="bg1"/>
                </a:solidFill>
                <a:ea typeface="Times New Roman" panose="02020603050405020304" pitchFamily="18" charset="0"/>
                <a:cs typeface="Times New Roman" panose="02020603050405020304" pitchFamily="18" charset="0"/>
              </a:rPr>
              <a:t>and volume up to </a:t>
            </a:r>
            <a:r>
              <a:rPr lang="ru-RU" sz="2400" b="1" dirty="0" smtClean="0">
                <a:solidFill>
                  <a:schemeClr val="bg1"/>
                </a:solidFill>
                <a:ea typeface="Times New Roman" panose="02020603050405020304" pitchFamily="18" charset="0"/>
                <a:cs typeface="Times New Roman" panose="02020603050405020304" pitchFamily="18" charset="0"/>
              </a:rPr>
              <a:t>100 </a:t>
            </a:r>
            <a:r>
              <a:rPr lang="en-US" sz="2400" b="1" dirty="0" smtClean="0">
                <a:solidFill>
                  <a:schemeClr val="bg1"/>
                </a:solidFill>
                <a:ea typeface="Verdana" panose="020B0604030504040204" pitchFamily="34" charset="0"/>
                <a:cs typeface="Verdana" panose="020B0604030504040204" pitchFamily="34" charset="0"/>
              </a:rPr>
              <a:t>m</a:t>
            </a:r>
            <a:r>
              <a:rPr lang="en-US" sz="2400" b="1" baseline="30000" dirty="0" smtClean="0">
                <a:solidFill>
                  <a:schemeClr val="bg1"/>
                </a:solidFill>
                <a:ea typeface="Verdana" panose="020B0604030504040204" pitchFamily="34" charset="0"/>
                <a:cs typeface="Verdana" panose="020B0604030504040204" pitchFamily="34" charset="0"/>
              </a:rPr>
              <a:t>3</a:t>
            </a:r>
            <a:r>
              <a:rPr lang="ru-RU" sz="2400" b="1" baseline="30000" dirty="0" smtClean="0">
                <a:solidFill>
                  <a:schemeClr val="bg1"/>
                </a:solidFill>
              </a:rPr>
              <a:t> </a:t>
            </a:r>
            <a:endParaRPr lang="en-US" sz="2400" b="1" dirty="0" smtClean="0">
              <a:solidFill>
                <a:schemeClr val="bg1"/>
              </a:solidFill>
              <a:ea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2"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44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1"/>
          <p:cNvSpPr/>
          <p:nvPr/>
        </p:nvSpPr>
        <p:spPr>
          <a:xfrm>
            <a:off x="4963901"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4</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aphicFrame>
        <p:nvGraphicFramePr>
          <p:cNvPr id="6" name="Таблица 8"/>
          <p:cNvGraphicFramePr>
            <a:graphicFrameLocks noGrp="1"/>
          </p:cNvGraphicFramePr>
          <p:nvPr>
            <p:extLst>
              <p:ext uri="{D42A27DB-BD31-4B8C-83A1-F6EECF244321}">
                <p14:modId xmlns:p14="http://schemas.microsoft.com/office/powerpoint/2010/main" val="1484576352"/>
              </p:ext>
            </p:extLst>
          </p:nvPr>
        </p:nvGraphicFramePr>
        <p:xfrm>
          <a:off x="6127872" y="1883633"/>
          <a:ext cx="5633194" cy="4497418"/>
        </p:xfrm>
        <a:graphic>
          <a:graphicData uri="http://schemas.openxmlformats.org/drawingml/2006/table">
            <a:tbl>
              <a:tblPr firstRow="1" firstCol="1" bandRow="1">
                <a:tableStyleId>{5C22544A-7EE6-4342-B048-85BDC9FD1C3A}</a:tableStyleId>
              </a:tblPr>
              <a:tblGrid>
                <a:gridCol w="3402245"/>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rPr>
                        <a:t>4</a:t>
                      </a:r>
                      <a:r>
                        <a:rPr lang="en-US" sz="1800" b="1" dirty="0" smtClean="0">
                          <a:solidFill>
                            <a:schemeClr val="bg1"/>
                          </a:solidFill>
                          <a:effectLst/>
                          <a:latin typeface="+mn-lt"/>
                        </a:rPr>
                        <a:t>.3</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7</a:t>
                      </a:r>
                      <a:r>
                        <a:rPr lang="sk-SK"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a:t>
                      </a: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4</a:t>
                      </a:r>
                      <a:r>
                        <a:rPr lang="sk-SK"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cs typeface="Arial" panose="020B0604020202020204" pitchFamily="34" charset="0"/>
                        </a:rPr>
                        <a:t>195</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40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1</a:t>
                      </a:r>
                      <a:r>
                        <a:rPr lang="sk-SK" sz="1800" b="1" dirty="0" smtClean="0">
                          <a:solidFill>
                            <a:schemeClr val="bg1"/>
                          </a:solidFill>
                          <a:effectLst/>
                          <a:latin typeface="+mn-lt"/>
                        </a:rPr>
                        <a:t>6</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mn-ea"/>
                          <a:cs typeface="+mn-cs"/>
                        </a:rPr>
                        <a:t>20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7" name="Прямоугольник 9"/>
          <p:cNvSpPr/>
          <p:nvPr/>
        </p:nvSpPr>
        <p:spPr>
          <a:xfrm>
            <a:off x="0" y="4064605"/>
            <a:ext cx="6096000" cy="2463367"/>
          </a:xfrm>
          <a:prstGeom prst="rect">
            <a:avLst/>
          </a:prstGeom>
        </p:spPr>
        <p:txBody>
          <a:bodyPr>
            <a:spAutoFit/>
          </a:bodyPr>
          <a:lstStyle/>
          <a:p>
            <a:pPr marL="61595">
              <a:lnSpc>
                <a:spcPct val="107000"/>
              </a:lnSpc>
              <a:spcAft>
                <a:spcPts val="0"/>
              </a:spcAft>
            </a:pPr>
            <a:r>
              <a:rPr lang="en-GB" sz="2400" b="1" i="1" u="sng" dirty="0">
                <a:solidFill>
                  <a:schemeClr val="bg1"/>
                </a:solidFill>
              </a:rPr>
              <a:t>The module is designed to </a:t>
            </a:r>
            <a:r>
              <a:rPr lang="en-GB" sz="2400" b="1" dirty="0">
                <a:solidFill>
                  <a:schemeClr val="bg1"/>
                </a:solidFill>
              </a:rPr>
              <a:t>extinguish hotbeds of ignition in closed cabinets with electronic and electrical equipment of small volume, cable channels, technological equipment on the surface up to </a:t>
            </a:r>
            <a:r>
              <a:rPr lang="ru-RU" sz="2400" b="1" dirty="0" smtClean="0">
                <a:solidFill>
                  <a:schemeClr val="bg1"/>
                </a:solidFill>
                <a:ea typeface="Times New Roman" panose="02020603050405020304" pitchFamily="18" charset="0"/>
                <a:cs typeface="Times New Roman" panose="02020603050405020304" pitchFamily="18" charset="0"/>
              </a:rPr>
              <a:t>40 </a:t>
            </a:r>
            <a:r>
              <a:rPr lang="en-US" sz="2400" b="1" dirty="0">
                <a:solidFill>
                  <a:schemeClr val="bg1"/>
                </a:solidFill>
                <a:ea typeface="Verdana" panose="020B0604030504040204" pitchFamily="34" charset="0"/>
                <a:cs typeface="Verdana" panose="020B0604030504040204" pitchFamily="34" charset="0"/>
              </a:rPr>
              <a:t>m</a:t>
            </a:r>
            <a:r>
              <a:rPr lang="en-US" sz="2400" b="1" baseline="30000" dirty="0">
                <a:solidFill>
                  <a:schemeClr val="bg1"/>
                </a:solidFill>
                <a:ea typeface="Verdana" panose="020B0604030504040204" pitchFamily="34" charset="0"/>
                <a:cs typeface="Verdana" panose="020B0604030504040204" pitchFamily="34" charset="0"/>
              </a:rPr>
              <a:t>2</a:t>
            </a:r>
            <a:r>
              <a:rPr lang="en-US" sz="2400" b="1" baseline="30000" dirty="0">
                <a:solidFill>
                  <a:schemeClr val="bg1"/>
                </a:solidFill>
              </a:rPr>
              <a:t> </a:t>
            </a:r>
            <a:r>
              <a:rPr lang="ru-RU" sz="2400" b="1" baseline="30000" dirty="0" smtClean="0">
                <a:solidFill>
                  <a:schemeClr val="bg1"/>
                </a:solidFill>
              </a:rPr>
              <a:t> </a:t>
            </a:r>
            <a:r>
              <a:rPr lang="en-US" sz="2400" b="1" dirty="0" smtClean="0">
                <a:solidFill>
                  <a:schemeClr val="bg1"/>
                </a:solidFill>
                <a:ea typeface="Times New Roman" panose="02020603050405020304" pitchFamily="18" charset="0"/>
                <a:cs typeface="Times New Roman" panose="02020603050405020304" pitchFamily="18" charset="0"/>
              </a:rPr>
              <a:t>and volume up to </a:t>
            </a:r>
            <a:r>
              <a:rPr lang="ru-RU" sz="2400" b="1" dirty="0" smtClean="0">
                <a:solidFill>
                  <a:schemeClr val="bg1"/>
                </a:solidFill>
                <a:ea typeface="Times New Roman" panose="02020603050405020304" pitchFamily="18" charset="0"/>
                <a:cs typeface="Times New Roman" panose="02020603050405020304" pitchFamily="18" charset="0"/>
              </a:rPr>
              <a:t>100 </a:t>
            </a:r>
            <a:r>
              <a:rPr lang="en-US" sz="2400" b="1" dirty="0" smtClean="0">
                <a:solidFill>
                  <a:schemeClr val="bg1"/>
                </a:solidFill>
                <a:ea typeface="Verdana" panose="020B0604030504040204" pitchFamily="34" charset="0"/>
                <a:cs typeface="Verdana" panose="020B0604030504040204" pitchFamily="34" charset="0"/>
              </a:rPr>
              <a:t>m</a:t>
            </a:r>
            <a:r>
              <a:rPr lang="en-US" sz="2400" b="1" baseline="30000" dirty="0" smtClean="0">
                <a:solidFill>
                  <a:schemeClr val="bg1"/>
                </a:solidFill>
                <a:ea typeface="Verdana" panose="020B0604030504040204" pitchFamily="34" charset="0"/>
                <a:cs typeface="Verdana" panose="020B0604030504040204" pitchFamily="34" charset="0"/>
              </a:rPr>
              <a:t>3</a:t>
            </a:r>
            <a:r>
              <a:rPr lang="ru-RU" sz="2400" b="1" baseline="30000" dirty="0" smtClean="0">
                <a:solidFill>
                  <a:schemeClr val="bg1"/>
                </a:solidFill>
              </a:rPr>
              <a:t> </a:t>
            </a:r>
            <a:endParaRPr lang="en-US" sz="2400" b="1" dirty="0" smtClean="0">
              <a:solidFill>
                <a:schemeClr val="bg1"/>
              </a:solidFill>
              <a:ea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9" name="Picture 2" descr="D:\TECHNOPARK s.r.o\Foto\CE ynak bie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Foto MPH 31.03.2015\MPH-4 červene\MPH-4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584" y="631497"/>
            <a:ext cx="4141070" cy="336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8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4"/>
          <p:cNvSpPr/>
          <p:nvPr/>
        </p:nvSpPr>
        <p:spPr>
          <a:xfrm>
            <a:off x="4963901" y="430492"/>
            <a:ext cx="3402177"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5</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31749" name="Picture 5" descr="H:\TECHNOPARK s.r.o\Foto\Tungus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987" y="631497"/>
            <a:ext cx="3135159" cy="25036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1565604095"/>
              </p:ext>
            </p:extLst>
          </p:nvPr>
        </p:nvGraphicFramePr>
        <p:xfrm>
          <a:off x="6127872" y="1423595"/>
          <a:ext cx="5633194" cy="4502125"/>
        </p:xfrm>
        <a:graphic>
          <a:graphicData uri="http://schemas.openxmlformats.org/drawingml/2006/table">
            <a:tbl>
              <a:tblPr firstRow="1" firstCol="1" bandRow="1">
                <a:tableStyleId>{5C22544A-7EE6-4342-B048-85BDC9FD1C3A}</a:tableStyleId>
              </a:tblPr>
              <a:tblGrid>
                <a:gridCol w="3402245"/>
                <a:gridCol w="1001237"/>
                <a:gridCol w="1229712"/>
              </a:tblGrid>
              <a:tr h="264046">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261216">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rPr>
                        <a:t>4</a:t>
                      </a:r>
                      <a:r>
                        <a:rPr lang="en-US" sz="1800" b="1" dirty="0" smtClean="0">
                          <a:solidFill>
                            <a:schemeClr val="bg1"/>
                          </a:solidFill>
                          <a:effectLst/>
                          <a:latin typeface="+mn-lt"/>
                        </a:rPr>
                        <a:t>.</a:t>
                      </a:r>
                      <a:r>
                        <a:rPr lang="sk-SK" sz="1800" b="1" dirty="0" smtClean="0">
                          <a:solidFill>
                            <a:schemeClr val="bg1"/>
                          </a:solidFill>
                          <a:effectLst/>
                          <a:latin typeface="+mn-lt"/>
                        </a:rPr>
                        <a:t>4</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261216">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Arial" panose="020B0604020202020204" pitchFamily="34" charset="0"/>
                        </a:rPr>
                        <a:t>8.2</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506511">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a:t>
                      </a: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Arial" panose="020B0604020202020204" pitchFamily="34" charset="0"/>
                        </a:rPr>
                        <a:t>4.4</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ea typeface="+mn-ea"/>
                          <a:cs typeface="Arial" panose="020B0604020202020204" pitchFamily="34" charset="0"/>
                        </a:rPr>
                        <a:t>2</a:t>
                      </a:r>
                      <a:r>
                        <a:rPr lang="en-US" sz="1800" b="1" dirty="0" smtClean="0">
                          <a:solidFill>
                            <a:schemeClr val="bg1"/>
                          </a:solidFill>
                          <a:effectLst/>
                          <a:latin typeface="+mn-lt"/>
                          <a:ea typeface="+mn-ea"/>
                          <a:cs typeface="Arial" panose="020B0604020202020204" pitchFamily="34" charset="0"/>
                        </a:rPr>
                        <a:t>1</a:t>
                      </a:r>
                      <a:r>
                        <a:rPr lang="sk-SK" sz="1800" b="1" dirty="0" smtClean="0">
                          <a:solidFill>
                            <a:schemeClr val="bg1"/>
                          </a:solidFill>
                          <a:effectLst/>
                          <a:latin typeface="+mn-lt"/>
                          <a:ea typeface="+mn-ea"/>
                          <a:cs typeface="Arial" panose="020B0604020202020204" pitchFamily="34" charset="0"/>
                        </a:rPr>
                        <a:t>0</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78</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rPr>
                        <a:t>-</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mn-ea"/>
                          <a:cs typeface="+mn-cs"/>
                        </a:rPr>
                        <a:t>40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61216">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614268">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0">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10" name="Прямоугольник 9"/>
          <p:cNvSpPr/>
          <p:nvPr/>
        </p:nvSpPr>
        <p:spPr>
          <a:xfrm>
            <a:off x="222265" y="3090515"/>
            <a:ext cx="5674038" cy="2445862"/>
          </a:xfrm>
          <a:prstGeom prst="rect">
            <a:avLst/>
          </a:prstGeom>
        </p:spPr>
        <p:txBody>
          <a:bodyPr wrap="square">
            <a:spAutoFit/>
          </a:bodyPr>
          <a:lstStyle/>
          <a:p>
            <a:pPr marL="61595">
              <a:lnSpc>
                <a:spcPct val="107000"/>
              </a:lnSpc>
              <a:spcAft>
                <a:spcPts val="0"/>
              </a:spcAft>
            </a:pPr>
            <a:r>
              <a:rPr lang="en-GB" sz="2400" b="1" i="1" u="sng" dirty="0">
                <a:solidFill>
                  <a:schemeClr val="bg1"/>
                </a:solidFill>
                <a:effectLst>
                  <a:outerShdw blurRad="38100" dist="38100" dir="2700000" algn="tl">
                    <a:srgbClr val="000000">
                      <a:alpha val="43137"/>
                    </a:srgbClr>
                  </a:outerShdw>
                </a:effectLst>
              </a:rPr>
              <a:t>The module is designed to </a:t>
            </a:r>
            <a:r>
              <a:rPr lang="en-GB" sz="2400" b="1" dirty="0">
                <a:solidFill>
                  <a:schemeClr val="bg1"/>
                </a:solidFill>
                <a:effectLst>
                  <a:outerShdw blurRad="38100" dist="38100" dir="2700000" algn="tl">
                    <a:srgbClr val="000000">
                      <a:alpha val="43137"/>
                    </a:srgbClr>
                  </a:outerShdw>
                </a:effectLst>
              </a:rPr>
              <a:t>extinguish hotbeds of ignition in closed cabinets with electronic and electrical equipment of small volume, cable channels, technological equipment on the surface up to </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78 </a:t>
            </a:r>
            <a:r>
              <a:rPr lang="en-US" sz="24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sz="2400" b="1" baseline="30000" dirty="0">
                <a:solidFill>
                  <a:schemeClr val="bg1"/>
                </a:solidFill>
                <a:effectLst>
                  <a:outerShdw blurRad="38100" dist="38100" dir="2700000" algn="tl">
                    <a:srgbClr val="000000">
                      <a:alpha val="43137"/>
                    </a:srgbClr>
                  </a:outerShdw>
                </a:effectLst>
              </a:rPr>
              <a:t> </a:t>
            </a:r>
            <a:r>
              <a:rPr lang="ru-RU" sz="2400" b="1" baseline="30000"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and volume up to </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100 </a:t>
            </a:r>
            <a:r>
              <a:rPr lang="en-US" sz="24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3</a:t>
            </a:r>
            <a:r>
              <a:rPr lang="ru-RU" sz="2400" b="1" baseline="300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11" name="Прямоугольник 9"/>
          <p:cNvSpPr/>
          <p:nvPr/>
        </p:nvSpPr>
        <p:spPr>
          <a:xfrm>
            <a:off x="275897" y="5790515"/>
            <a:ext cx="11380310" cy="985270"/>
          </a:xfrm>
          <a:prstGeom prst="rect">
            <a:avLst/>
          </a:prstGeom>
        </p:spPr>
        <p:txBody>
          <a:bodyPr wrap="square">
            <a:spAutoFit/>
          </a:bodyPr>
          <a:lstStyle/>
          <a:p>
            <a:pPr>
              <a:lnSpc>
                <a:spcPct val="107000"/>
              </a:lnSpc>
              <a:spcAft>
                <a:spcPts val="800"/>
              </a:spcAft>
            </a:pPr>
            <a:r>
              <a:rPr lang="en-GB" sz="2400" b="1" i="1" u="sng"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Application Area</a:t>
            </a:r>
            <a:r>
              <a:rPr lang="en-GB" sz="2400" b="1" i="1" u="sng"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endParaRPr lang="en-GB" sz="2400" b="1" i="1" u="sng"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Raised floors and suspended ceilings, attic and basement</a:t>
            </a:r>
            <a:endParaRPr lang="en-US" sz="2000"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12"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6"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08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479371" y="371945"/>
            <a:ext cx="3402177"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5M</a:t>
            </a:r>
            <a:endParaRPr lang="ru-RU" sz="2800" dirty="0">
              <a:solidFill>
                <a:srgbClr val="00B0F0"/>
              </a:solidFill>
              <a:effectLst/>
              <a:ea typeface="Calibri" panose="020F0502020204030204" pitchFamily="34" charset="0"/>
              <a:cs typeface="Times New Roman" panose="02020603050405020304" pitchFamily="18" charset="0"/>
            </a:endParaRPr>
          </a:p>
        </p:txBody>
      </p:sp>
      <p:graphicFrame>
        <p:nvGraphicFramePr>
          <p:cNvPr id="8" name="Таблица 8"/>
          <p:cNvGraphicFramePr>
            <a:graphicFrameLocks noGrp="1"/>
          </p:cNvGraphicFramePr>
          <p:nvPr>
            <p:extLst>
              <p:ext uri="{D42A27DB-BD31-4B8C-83A1-F6EECF244321}">
                <p14:modId xmlns:p14="http://schemas.microsoft.com/office/powerpoint/2010/main" val="4161685972"/>
              </p:ext>
            </p:extLst>
          </p:nvPr>
        </p:nvGraphicFramePr>
        <p:xfrm>
          <a:off x="6127872" y="1457951"/>
          <a:ext cx="5633194" cy="4526671"/>
        </p:xfrm>
        <a:graphic>
          <a:graphicData uri="http://schemas.openxmlformats.org/drawingml/2006/table">
            <a:tbl>
              <a:tblPr firstRow="1" firstCol="1" bandRow="1">
                <a:tableStyleId>{5C22544A-7EE6-4342-B048-85BDC9FD1C3A}</a:tableStyleId>
              </a:tblPr>
              <a:tblGrid>
                <a:gridCol w="3252611"/>
                <a:gridCol w="149634"/>
                <a:gridCol w="1001237"/>
                <a:gridCol w="1229712"/>
              </a:tblGrid>
              <a:tr h="315933">
                <a:tc gridSpan="3">
                  <a:txBody>
                    <a:bodyPr/>
                    <a:lstStyle/>
                    <a:p>
                      <a:pPr algn="ctr">
                        <a:lnSpc>
                          <a:spcPct val="107000"/>
                        </a:lnSpc>
                        <a:spcAft>
                          <a:spcPts val="0"/>
                        </a:spcAft>
                      </a:pPr>
                      <a:r>
                        <a:rPr lang="en-US" sz="2000" b="1" dirty="0" smtClean="0">
                          <a:solidFill>
                            <a:schemeClr val="bg1"/>
                          </a:solidFill>
                          <a:effectLst>
                            <a:outerShdw blurRad="38100" dist="38100" dir="2700000" algn="tl">
                              <a:srgbClr val="000000">
                                <a:alpha val="43137"/>
                              </a:srgbClr>
                            </a:outerShdw>
                          </a:effectLst>
                          <a:latin typeface="+mn-lt"/>
                        </a:rPr>
                        <a:t>Name of a parameter</a:t>
                      </a:r>
                      <a:endParaRPr lang="en-US" sz="20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2000" b="1" dirty="0" smtClean="0">
                          <a:solidFill>
                            <a:schemeClr val="bg1"/>
                          </a:solidFill>
                          <a:effectLst/>
                          <a:latin typeface="+mn-lt"/>
                        </a:rPr>
                        <a:t>Value</a:t>
                      </a: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3">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litre</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rPr>
                        <a:t>4</a:t>
                      </a:r>
                      <a:r>
                        <a:rPr lang="en-US" sz="1800" b="1" dirty="0" smtClean="0">
                          <a:solidFill>
                            <a:schemeClr val="bg1"/>
                          </a:solidFill>
                          <a:effectLst/>
                          <a:latin typeface="+mn-lt"/>
                        </a:rPr>
                        <a:t>.7</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3">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a:p>
                  </a:txBody>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Arial" panose="020B0604020202020204" pitchFamily="34" charset="0"/>
                        </a:rPr>
                        <a:t>8.2</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3">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a:p>
                  </a:txBody>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Arial" panose="020B0604020202020204" pitchFamily="34" charset="0"/>
                        </a:rPr>
                        <a:t>4.4</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hMerge="1">
                  <a:txBody>
                    <a:bodyPr/>
                    <a:lstStyle/>
                    <a:p>
                      <a:pPr>
                        <a:lnSpc>
                          <a:spcPct val="107000"/>
                        </a:lnSpc>
                        <a:spcAft>
                          <a:spcPts val="0"/>
                        </a:spcAft>
                      </a:pP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smtClean="0">
                          <a:solidFill>
                            <a:schemeClr val="bg1"/>
                          </a:solidFill>
                          <a:effectLst/>
                          <a:latin typeface="+mn-lt"/>
                          <a:ea typeface="Calibri" panose="020F0502020204030204" pitchFamily="34" charset="0"/>
                          <a:cs typeface="Arial" panose="020B0604020202020204" pitchFamily="34" charset="0"/>
                        </a:rPr>
                        <a:t>300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hMerge="1">
                  <a:txBody>
                    <a:bodyPr/>
                    <a:lstStyle/>
                    <a:p>
                      <a:pPr>
                        <a:lnSpc>
                          <a:spcPct val="107000"/>
                        </a:lnSpc>
                        <a:spcAft>
                          <a:spcPts val="0"/>
                        </a:spcAft>
                      </a:pP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hMerge="1">
                  <a:txBody>
                    <a:bodyPr/>
                    <a:lstStyle/>
                    <a:p>
                      <a:pPr>
                        <a:lnSpc>
                          <a:spcPct val="107000"/>
                        </a:lnSpc>
                        <a:spcAft>
                          <a:spcPts val="0"/>
                        </a:spcAft>
                      </a:pP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ea typeface="+mn-ea"/>
                          <a:cs typeface="Arial" panose="020B0604020202020204" pitchFamily="34" charset="0"/>
                        </a:rPr>
                        <a:t>200</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hMerge="1">
                  <a:txBody>
                    <a:bodyPr/>
                    <a:lstStyle/>
                    <a:p>
                      <a:pPr>
                        <a:lnSpc>
                          <a:spcPct val="107000"/>
                        </a:lnSpc>
                        <a:spcAft>
                          <a:spcPts val="0"/>
                        </a:spcAft>
                      </a:pP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78</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grid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hMerge="1">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hMerge="1">
                  <a:txBody>
                    <a:bodyPr/>
                    <a:lstStyle/>
                    <a:p>
                      <a:pPr>
                        <a:lnSpc>
                          <a:spcPct val="107000"/>
                        </a:lnSpc>
                        <a:spcAft>
                          <a:spcPts val="0"/>
                        </a:spcAft>
                      </a:pP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mn-ea"/>
                          <a:cs typeface="+mn-cs"/>
                        </a:rPr>
                        <a:t>40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3">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a:p>
                  </a:txBody>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3">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a:p>
                  </a:txBody>
                  <a:tcPr/>
                </a:tc>
                <a:tc hMerge="1">
                  <a:txBody>
                    <a:bodyPr/>
                    <a:lstStyle/>
                    <a:p>
                      <a:endParaRPr lang="en-US" dirty="0"/>
                    </a:p>
                  </a:txBody>
                  <a:tcP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gridSpan="2">
                  <a:txBody>
                    <a:bodyPr/>
                    <a:lstStyle/>
                    <a:p>
                      <a:pPr>
                        <a:lnSpc>
                          <a:spcPct val="107000"/>
                        </a:lnSpc>
                        <a:spcAft>
                          <a:spcPts val="0"/>
                        </a:spcAft>
                      </a:pPr>
                      <a:r>
                        <a:rPr lang="en-GB" sz="1800" b="1" dirty="0" smtClean="0">
                          <a:solidFill>
                            <a:schemeClr val="bg1"/>
                          </a:solidFill>
                          <a:effectLst>
                            <a:outerShdw blurRad="38100" dist="38100" dir="2700000" algn="tl">
                              <a:srgbClr val="000000">
                                <a:alpha val="43137"/>
                              </a:srgbClr>
                            </a:outerShdw>
                          </a:effectLst>
                          <a:latin typeface="+mn-lt"/>
                        </a:rPr>
                        <a:t>      Anti explosion label</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hMerge="1">
                  <a:txBody>
                    <a:bodyPr/>
                    <a:lstStyle/>
                    <a:p>
                      <a:endParaRPr lang="en-US"/>
                    </a:p>
                  </a:txBody>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pic>
        <p:nvPicPr>
          <p:cNvPr id="33794" name="Picture 2" descr="H:\TECHNOPARK s.r.o\Foto\МПП 5М L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499" y="648623"/>
            <a:ext cx="3826872" cy="26983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97" y="3588961"/>
            <a:ext cx="4824249" cy="228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57300" y="6318055"/>
            <a:ext cx="11665526" cy="461665"/>
          </a:xfrm>
          <a:prstGeom prst="rect">
            <a:avLst/>
          </a:prstGeom>
        </p:spPr>
        <p:txBody>
          <a:bodyPr wrap="square">
            <a:spAutoFit/>
          </a:bodyPr>
          <a:lstStyle/>
          <a:p>
            <a:pPr algn="ctr"/>
            <a:r>
              <a:rPr lang="en-GB" sz="2400" b="1" dirty="0" smtClean="0">
                <a:solidFill>
                  <a:schemeClr val="bg1"/>
                </a:solidFill>
                <a:effectLst>
                  <a:outerShdw blurRad="38100" dist="38100" dir="2700000" algn="tl">
                    <a:srgbClr val="000000">
                      <a:alpha val="43137"/>
                    </a:srgbClr>
                  </a:outerShdw>
                </a:effectLst>
              </a:rPr>
              <a:t>Module meant </a:t>
            </a:r>
            <a:r>
              <a:rPr lang="en-GB" sz="2400" b="1" dirty="0">
                <a:solidFill>
                  <a:schemeClr val="bg1"/>
                </a:solidFill>
                <a:effectLst>
                  <a:outerShdw blurRad="38100" dist="38100" dir="2700000" algn="tl">
                    <a:srgbClr val="000000">
                      <a:alpha val="43137"/>
                    </a:srgbClr>
                  </a:outerShdw>
                </a:effectLst>
              </a:rPr>
              <a:t>to be thrown into the fire, with manual start</a:t>
            </a:r>
            <a:endParaRPr lang="en-US" sz="2400" b="1" dirty="0">
              <a:solidFill>
                <a:schemeClr val="bg1"/>
              </a:solidFill>
              <a:effectLst>
                <a:outerShdw blurRad="38100" dist="38100" dir="2700000" algn="tl">
                  <a:srgbClr val="000000">
                    <a:alpha val="43137"/>
                  </a:srgbClr>
                </a:outerShdw>
              </a:effectLst>
            </a:endParaRPr>
          </a:p>
        </p:txBody>
      </p:sp>
      <p:sp>
        <p:nvSpPr>
          <p:cNvPr id="12" name="Rectangle 1"/>
          <p:cNvSpPr>
            <a:spLocks noChangeArrowheads="1"/>
          </p:cNvSpPr>
          <p:nvPr/>
        </p:nvSpPr>
        <p:spPr bwMode="auto">
          <a:xfrm>
            <a:off x="6531652" y="880044"/>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4" name="Picture 2" descr="D:\TECHNOPARK s.r.o\Foto\CE ynak bie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TECHNOPARK s.r.o\Foto\New logo Sapfir light 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183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11"/>
          <p:cNvSpPr/>
          <p:nvPr/>
        </p:nvSpPr>
        <p:spPr>
          <a:xfrm>
            <a:off x="4963901"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6</a:t>
            </a:r>
            <a:endParaRPr lang="ru-RU" sz="2000" dirty="0">
              <a:solidFill>
                <a:srgbClr val="00B0F0"/>
              </a:solidFill>
              <a:effectLst/>
              <a:ea typeface="Calibri" panose="020F0502020204030204" pitchFamily="34" charset="0"/>
              <a:cs typeface="Times New Roman" panose="02020603050405020304" pitchFamily="18" charset="0"/>
            </a:endParaRPr>
          </a:p>
        </p:txBody>
      </p:sp>
      <p:pic>
        <p:nvPicPr>
          <p:cNvPr id="35842" name="Picture 2" descr="H:\TECHNOPARK s.r.o\Foto\MPP-6 L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397" y="217834"/>
            <a:ext cx="4445345" cy="40713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Таблица 8"/>
          <p:cNvGraphicFramePr>
            <a:graphicFrameLocks noGrp="1"/>
          </p:cNvGraphicFramePr>
          <p:nvPr>
            <p:extLst>
              <p:ext uri="{D42A27DB-BD31-4B8C-83A1-F6EECF244321}">
                <p14:modId xmlns:p14="http://schemas.microsoft.com/office/powerpoint/2010/main" val="1329297318"/>
              </p:ext>
            </p:extLst>
          </p:nvPr>
        </p:nvGraphicFramePr>
        <p:xfrm>
          <a:off x="6127872" y="1883633"/>
          <a:ext cx="5633194" cy="4497418"/>
        </p:xfrm>
        <a:graphic>
          <a:graphicData uri="http://schemas.openxmlformats.org/drawingml/2006/table">
            <a:tbl>
              <a:tblPr firstRow="1" firstCol="1" bandRow="1">
                <a:tableStyleId>{5C22544A-7EE6-4342-B048-85BDC9FD1C3A}</a:tableStyleId>
              </a:tblPr>
              <a:tblGrid>
                <a:gridCol w="3402245"/>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6.5</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10</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a:t>
                      </a: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6</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a:t>
                      </a:r>
                      <a:r>
                        <a:rPr lang="en-US" sz="1800" b="1" dirty="0" smtClean="0">
                          <a:solidFill>
                            <a:schemeClr val="bg1"/>
                          </a:solidFill>
                          <a:effectLst/>
                          <a:latin typeface="+mn-lt"/>
                          <a:cs typeface="Arial" panose="020B0604020202020204" pitchFamily="34" charset="0"/>
                        </a:rPr>
                        <a:t>6</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ea typeface="+mn-ea"/>
                          <a:cs typeface="Arial" panose="020B0604020202020204" pitchFamily="34" charset="0"/>
                        </a:rPr>
                        <a:t>2</a:t>
                      </a:r>
                      <a:r>
                        <a:rPr lang="en-US" sz="1800" b="1" dirty="0" smtClean="0">
                          <a:solidFill>
                            <a:schemeClr val="bg1"/>
                          </a:solidFill>
                          <a:effectLst/>
                          <a:latin typeface="+mn-lt"/>
                          <a:ea typeface="+mn-ea"/>
                          <a:cs typeface="Arial" panose="020B0604020202020204" pitchFamily="34" charset="0"/>
                        </a:rPr>
                        <a:t>33</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50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27</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a:t>
                      </a:r>
                      <a:r>
                        <a:rPr lang="en-US" sz="1800" b="1" dirty="0" smtClean="0">
                          <a:solidFill>
                            <a:schemeClr val="bg1"/>
                          </a:solidFill>
                          <a:effectLst/>
                          <a:latin typeface="+mn-lt"/>
                          <a:ea typeface="Calibri" panose="020F0502020204030204" pitchFamily="34" charset="0"/>
                          <a:cs typeface="Times New Roman" panose="02020603050405020304" pitchFamily="18" charset="0"/>
                        </a:rPr>
                        <a:t>5</a:t>
                      </a:r>
                      <a:r>
                        <a:rPr lang="sk-SK" sz="1800" b="1" dirty="0" smtClean="0">
                          <a:solidFill>
                            <a:schemeClr val="bg1"/>
                          </a:solidFill>
                          <a:effectLst/>
                          <a:latin typeface="+mn-lt"/>
                          <a:ea typeface="Calibri" panose="020F0502020204030204" pitchFamily="34" charset="0"/>
                          <a:cs typeface="Times New Roman" panose="02020603050405020304" pitchFamily="18" charset="0"/>
                        </a:rPr>
                        <a:t>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mn-ea"/>
                          <a:cs typeface="+mn-cs"/>
                        </a:rPr>
                        <a:t>38</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9" name="Прямоугольник 9"/>
          <p:cNvSpPr/>
          <p:nvPr/>
        </p:nvSpPr>
        <p:spPr>
          <a:xfrm>
            <a:off x="150230" y="4071371"/>
            <a:ext cx="6096000" cy="2463367"/>
          </a:xfrm>
          <a:prstGeom prst="rect">
            <a:avLst/>
          </a:prstGeom>
        </p:spPr>
        <p:txBody>
          <a:bodyPr>
            <a:spAutoFit/>
          </a:bodyPr>
          <a:lstStyle/>
          <a:p>
            <a:pPr marL="61595">
              <a:lnSpc>
                <a:spcPct val="107000"/>
              </a:lnSpc>
              <a:spcAft>
                <a:spcPts val="0"/>
              </a:spcAft>
            </a:pPr>
            <a:r>
              <a:rPr lang="en-GB" sz="2400" b="1" i="1" u="sng" dirty="0">
                <a:solidFill>
                  <a:schemeClr val="bg1"/>
                </a:solidFill>
              </a:rPr>
              <a:t>The module is designed to </a:t>
            </a:r>
            <a:r>
              <a:rPr lang="en-GB" sz="2400" b="1" dirty="0">
                <a:solidFill>
                  <a:schemeClr val="bg1"/>
                </a:solidFill>
              </a:rPr>
              <a:t>extinguish hotbeds of ignition in closed cabinets with electronic and electrical equipment of small volume, cable channels, technological equipment on the surface up to </a:t>
            </a:r>
            <a:r>
              <a:rPr lang="ru-RU" sz="2400" b="1" dirty="0" smtClean="0">
                <a:solidFill>
                  <a:schemeClr val="bg1"/>
                </a:solidFill>
                <a:ea typeface="Times New Roman" panose="02020603050405020304" pitchFamily="18" charset="0"/>
                <a:cs typeface="Times New Roman" panose="02020603050405020304" pitchFamily="18" charset="0"/>
              </a:rPr>
              <a:t>50 </a:t>
            </a:r>
            <a:r>
              <a:rPr lang="en-US" sz="2400" b="1" dirty="0">
                <a:solidFill>
                  <a:schemeClr val="bg1"/>
                </a:solidFill>
                <a:ea typeface="Verdana" panose="020B0604030504040204" pitchFamily="34" charset="0"/>
                <a:cs typeface="Verdana" panose="020B0604030504040204" pitchFamily="34" charset="0"/>
              </a:rPr>
              <a:t>m</a:t>
            </a:r>
            <a:r>
              <a:rPr lang="en-US" sz="2400" b="1" baseline="30000" dirty="0">
                <a:solidFill>
                  <a:schemeClr val="bg1"/>
                </a:solidFill>
                <a:ea typeface="Verdana" panose="020B0604030504040204" pitchFamily="34" charset="0"/>
                <a:cs typeface="Verdana" panose="020B0604030504040204" pitchFamily="34" charset="0"/>
              </a:rPr>
              <a:t>2</a:t>
            </a:r>
            <a:r>
              <a:rPr lang="en-US" sz="2400" b="1" baseline="30000" dirty="0">
                <a:solidFill>
                  <a:schemeClr val="bg1"/>
                </a:solidFill>
              </a:rPr>
              <a:t> </a:t>
            </a:r>
            <a:r>
              <a:rPr lang="ru-RU" sz="2400" b="1" baseline="30000" dirty="0" smtClean="0">
                <a:solidFill>
                  <a:schemeClr val="bg1"/>
                </a:solidFill>
              </a:rPr>
              <a:t> </a:t>
            </a:r>
            <a:r>
              <a:rPr lang="en-US" sz="2400" b="1" dirty="0" smtClean="0">
                <a:solidFill>
                  <a:schemeClr val="bg1"/>
                </a:solidFill>
                <a:ea typeface="Times New Roman" panose="02020603050405020304" pitchFamily="18" charset="0"/>
                <a:cs typeface="Times New Roman" panose="02020603050405020304" pitchFamily="18" charset="0"/>
              </a:rPr>
              <a:t>and volume up to</a:t>
            </a:r>
            <a:r>
              <a:rPr lang="ru-RU" sz="2400" b="1" dirty="0" smtClean="0">
                <a:solidFill>
                  <a:schemeClr val="bg1"/>
                </a:solidFill>
                <a:ea typeface="Times New Roman" panose="02020603050405020304" pitchFamily="18" charset="0"/>
                <a:cs typeface="Times New Roman" panose="02020603050405020304" pitchFamily="18" charset="0"/>
              </a:rPr>
              <a:t>150 </a:t>
            </a:r>
            <a:r>
              <a:rPr lang="en-US" sz="2400" b="1" dirty="0" smtClean="0">
                <a:solidFill>
                  <a:schemeClr val="bg1"/>
                </a:solidFill>
                <a:ea typeface="Verdana" panose="020B0604030504040204" pitchFamily="34" charset="0"/>
                <a:cs typeface="Verdana" panose="020B0604030504040204" pitchFamily="34" charset="0"/>
              </a:rPr>
              <a:t>m</a:t>
            </a:r>
            <a:r>
              <a:rPr lang="en-US" sz="2400" b="1" baseline="30000" dirty="0" smtClean="0">
                <a:solidFill>
                  <a:schemeClr val="bg1"/>
                </a:solidFill>
                <a:ea typeface="Verdana" panose="020B0604030504040204" pitchFamily="34" charset="0"/>
                <a:cs typeface="Verdana" panose="020B0604030504040204" pitchFamily="34" charset="0"/>
              </a:rPr>
              <a:t>3</a:t>
            </a:r>
            <a:r>
              <a:rPr lang="ru-RU" sz="2400" b="1" baseline="30000" dirty="0" smtClean="0">
                <a:solidFill>
                  <a:schemeClr val="bg1"/>
                </a:solidFill>
              </a:rPr>
              <a:t> </a:t>
            </a:r>
            <a:endParaRPr lang="en-US" sz="2400" dirty="0" smtClean="0">
              <a:solidFill>
                <a:schemeClr val="bg1"/>
              </a:solidFill>
              <a:ea typeface="Times New Roman" panose="02020603050405020304" pitchFamily="18" charset="0"/>
              <a:cs typeface="Times New Roman" panose="02020603050405020304" pitchFamily="18" charset="0"/>
            </a:endParaRPr>
          </a:p>
        </p:txBody>
      </p:sp>
      <p:sp>
        <p:nvSpPr>
          <p:cNvPr id="10"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2"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032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11"/>
          <p:cNvSpPr/>
          <p:nvPr/>
        </p:nvSpPr>
        <p:spPr>
          <a:xfrm>
            <a:off x="4963901"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9</a:t>
            </a:r>
            <a:endParaRPr lang="ru-RU" sz="2000" dirty="0">
              <a:solidFill>
                <a:srgbClr val="00B0F0"/>
              </a:solidFill>
              <a:effectLst/>
              <a:ea typeface="Calibri" panose="020F0502020204030204" pitchFamily="34" charset="0"/>
              <a:cs typeface="Times New Roman" panose="02020603050405020304" pitchFamily="18" charset="0"/>
            </a:endParaRPr>
          </a:p>
        </p:txBody>
      </p:sp>
      <p:pic>
        <p:nvPicPr>
          <p:cNvPr id="36866" name="Picture 2" descr="H:\TECHNOPARK s.r.o\Foto\MPP-9 L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654" y="152400"/>
            <a:ext cx="3487765" cy="37259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Таблица 8"/>
          <p:cNvGraphicFramePr>
            <a:graphicFrameLocks noGrp="1"/>
          </p:cNvGraphicFramePr>
          <p:nvPr>
            <p:extLst>
              <p:ext uri="{D42A27DB-BD31-4B8C-83A1-F6EECF244321}">
                <p14:modId xmlns:p14="http://schemas.microsoft.com/office/powerpoint/2010/main" val="3846734866"/>
              </p:ext>
            </p:extLst>
          </p:nvPr>
        </p:nvGraphicFramePr>
        <p:xfrm>
          <a:off x="6096000" y="1282244"/>
          <a:ext cx="5633194" cy="4497418"/>
        </p:xfrm>
        <a:graphic>
          <a:graphicData uri="http://schemas.openxmlformats.org/drawingml/2006/table">
            <a:tbl>
              <a:tblPr firstRow="1" firstCol="1" bandRow="1">
                <a:tableStyleId>{5C22544A-7EE6-4342-B048-85BDC9FD1C3A}</a:tableStyleId>
              </a:tblPr>
              <a:tblGrid>
                <a:gridCol w="3402245"/>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9.0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13</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8.6</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a:t>
                      </a:r>
                      <a:r>
                        <a:rPr lang="en-US" sz="1800" b="1" dirty="0" smtClean="0">
                          <a:solidFill>
                            <a:schemeClr val="bg1"/>
                          </a:solidFill>
                          <a:effectLst/>
                          <a:latin typeface="+mn-lt"/>
                          <a:cs typeface="Arial" panose="020B0604020202020204" pitchFamily="34" charset="0"/>
                        </a:rPr>
                        <a:t>6</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ea typeface="+mn-ea"/>
                          <a:cs typeface="Arial" panose="020B0604020202020204" pitchFamily="34" charset="0"/>
                        </a:rPr>
                        <a:t>2</a:t>
                      </a:r>
                      <a:r>
                        <a:rPr lang="en-US" sz="1800" b="1" dirty="0" smtClean="0">
                          <a:solidFill>
                            <a:schemeClr val="bg1"/>
                          </a:solidFill>
                          <a:effectLst/>
                          <a:latin typeface="+mn-lt"/>
                          <a:ea typeface="+mn-ea"/>
                          <a:cs typeface="Arial" panose="020B0604020202020204" pitchFamily="34" charset="0"/>
                        </a:rPr>
                        <a:t>68</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 </a:t>
                      </a:r>
                      <a:r>
                        <a:rPr lang="en-US" sz="1800" b="1" dirty="0" smtClean="0">
                          <a:solidFill>
                            <a:schemeClr val="bg1"/>
                          </a:solidFill>
                          <a:effectLst>
                            <a:outerShdw blurRad="38100" dist="38100" dir="2700000" algn="tl">
                              <a:srgbClr val="000000">
                                <a:alpha val="43137"/>
                              </a:srgbClr>
                            </a:outerShdw>
                          </a:effectLst>
                          <a:latin typeface="+mn-lt"/>
                        </a:rPr>
                        <a:t>(S)</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72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33</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216</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42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10" name="Прямоугольник 9"/>
          <p:cNvSpPr/>
          <p:nvPr/>
        </p:nvSpPr>
        <p:spPr>
          <a:xfrm>
            <a:off x="222265" y="4012791"/>
            <a:ext cx="5721336" cy="2445862"/>
          </a:xfrm>
          <a:prstGeom prst="rect">
            <a:avLst/>
          </a:prstGeom>
        </p:spPr>
        <p:txBody>
          <a:bodyPr wrap="square">
            <a:spAutoFit/>
          </a:bodyPr>
          <a:lstStyle/>
          <a:p>
            <a:pPr marL="61595">
              <a:lnSpc>
                <a:spcPct val="107000"/>
              </a:lnSpc>
              <a:spcAft>
                <a:spcPts val="0"/>
              </a:spcAft>
            </a:pPr>
            <a:r>
              <a:rPr lang="en-GB" sz="2400" b="1" i="1" u="sng" dirty="0">
                <a:solidFill>
                  <a:schemeClr val="bg1"/>
                </a:solidFill>
                <a:effectLst>
                  <a:outerShdw blurRad="38100" dist="38100" dir="2700000" algn="tl">
                    <a:srgbClr val="000000">
                      <a:alpha val="43137"/>
                    </a:srgbClr>
                  </a:outerShdw>
                </a:effectLst>
              </a:rPr>
              <a:t>The module is designed to </a:t>
            </a:r>
            <a:r>
              <a:rPr lang="en-GB" sz="2400" b="1" dirty="0">
                <a:solidFill>
                  <a:schemeClr val="bg1"/>
                </a:solidFill>
                <a:effectLst>
                  <a:outerShdw blurRad="38100" dist="38100" dir="2700000" algn="tl">
                    <a:srgbClr val="000000">
                      <a:alpha val="43137"/>
                    </a:srgbClr>
                  </a:outerShdw>
                </a:effectLst>
              </a:rPr>
              <a:t>extinguish hotbeds of ignition in closed cabinets with electronic and electrical equipment of small volume, cable channels, technological equipment on the surface up to </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72 </a:t>
            </a:r>
            <a:r>
              <a:rPr lang="en-US" sz="24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sz="2400" b="1" baseline="30000" dirty="0">
                <a:solidFill>
                  <a:schemeClr val="bg1"/>
                </a:solidFill>
                <a:effectLst>
                  <a:outerShdw blurRad="38100" dist="38100" dir="2700000" algn="tl">
                    <a:srgbClr val="000000">
                      <a:alpha val="43137"/>
                    </a:srgbClr>
                  </a:outerShdw>
                </a:effectLst>
              </a:rPr>
              <a:t> </a:t>
            </a:r>
            <a:r>
              <a:rPr lang="ru-RU" sz="2400" b="1" baseline="30000"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and volume up to</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216 </a:t>
            </a:r>
            <a:r>
              <a:rPr lang="en-US" sz="24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3</a:t>
            </a:r>
            <a:r>
              <a:rPr lang="ru-RU" sz="2400" b="1" baseline="300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6720841" y="802853"/>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3"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69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TECHNOPARK s.r.o\Foto\CE ynak bie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TECHNOPARK s.r.o\Foto\Foto MPH 31.03.2015\Format PNS\MPH-9 Red 2 Sma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858" y="983849"/>
            <a:ext cx="2876550" cy="2786063"/>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1"/>
          <p:cNvSpPr/>
          <p:nvPr/>
        </p:nvSpPr>
        <p:spPr>
          <a:xfrm>
            <a:off x="4963901"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9</a:t>
            </a:r>
            <a:endParaRPr lang="ru-RU" sz="2000" dirty="0">
              <a:solidFill>
                <a:srgbClr val="00B0F0"/>
              </a:solidFill>
              <a:effectLst/>
              <a:ea typeface="Calibri" panose="020F0502020204030204" pitchFamily="34" charset="0"/>
              <a:cs typeface="Times New Roman" panose="02020603050405020304" pitchFamily="18" charset="0"/>
            </a:endParaRPr>
          </a:p>
        </p:txBody>
      </p:sp>
      <p:graphicFrame>
        <p:nvGraphicFramePr>
          <p:cNvPr id="16" name="Таблица 8"/>
          <p:cNvGraphicFramePr>
            <a:graphicFrameLocks noGrp="1"/>
          </p:cNvGraphicFramePr>
          <p:nvPr>
            <p:extLst>
              <p:ext uri="{D42A27DB-BD31-4B8C-83A1-F6EECF244321}">
                <p14:modId xmlns:p14="http://schemas.microsoft.com/office/powerpoint/2010/main" val="2055309976"/>
              </p:ext>
            </p:extLst>
          </p:nvPr>
        </p:nvGraphicFramePr>
        <p:xfrm>
          <a:off x="6096000" y="1282244"/>
          <a:ext cx="5633194" cy="4497418"/>
        </p:xfrm>
        <a:graphic>
          <a:graphicData uri="http://schemas.openxmlformats.org/drawingml/2006/table">
            <a:tbl>
              <a:tblPr firstRow="1" firstCol="1" bandRow="1">
                <a:tableStyleId>{5C22544A-7EE6-4342-B048-85BDC9FD1C3A}</a:tableStyleId>
              </a:tblPr>
              <a:tblGrid>
                <a:gridCol w="3402245"/>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9.0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13</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8.6</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cs typeface="Arial" panose="020B0604020202020204" pitchFamily="34" charset="0"/>
                        </a:rPr>
                        <a:t>28</a:t>
                      </a:r>
                      <a:r>
                        <a:rPr lang="en-US" sz="1800" b="1" dirty="0" smtClean="0">
                          <a:solidFill>
                            <a:schemeClr val="bg1"/>
                          </a:solidFill>
                          <a:effectLst/>
                          <a:latin typeface="+mn-lt"/>
                          <a:cs typeface="Arial" panose="020B0604020202020204" pitchFamily="34" charset="0"/>
                        </a:rPr>
                        <a:t>6</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sk-SK" sz="1800" b="1" dirty="0" smtClean="0">
                          <a:solidFill>
                            <a:schemeClr val="bg1"/>
                          </a:solidFill>
                          <a:effectLst/>
                          <a:latin typeface="+mn-lt"/>
                          <a:ea typeface="+mn-ea"/>
                          <a:cs typeface="Arial" panose="020B0604020202020204" pitchFamily="34" charset="0"/>
                        </a:rPr>
                        <a:t>2</a:t>
                      </a:r>
                      <a:r>
                        <a:rPr lang="en-US" sz="1800" b="1" dirty="0" smtClean="0">
                          <a:solidFill>
                            <a:schemeClr val="bg1"/>
                          </a:solidFill>
                          <a:effectLst/>
                          <a:latin typeface="+mn-lt"/>
                          <a:ea typeface="+mn-ea"/>
                          <a:cs typeface="Arial" panose="020B0604020202020204" pitchFamily="34" charset="0"/>
                        </a:rPr>
                        <a:t>68</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 </a:t>
                      </a:r>
                      <a:r>
                        <a:rPr lang="en-US" sz="1800" b="1" dirty="0" smtClean="0">
                          <a:solidFill>
                            <a:schemeClr val="bg1"/>
                          </a:solidFill>
                          <a:effectLst>
                            <a:outerShdw blurRad="38100" dist="38100" dir="2700000" algn="tl">
                              <a:srgbClr val="000000">
                                <a:alpha val="43137"/>
                              </a:srgbClr>
                            </a:outerShdw>
                          </a:effectLst>
                          <a:latin typeface="+mn-lt"/>
                        </a:rPr>
                        <a:t>(S)</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72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33</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216</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42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17" name="Rectangle 1"/>
          <p:cNvSpPr>
            <a:spLocks noChangeArrowheads="1"/>
          </p:cNvSpPr>
          <p:nvPr/>
        </p:nvSpPr>
        <p:spPr bwMode="auto">
          <a:xfrm>
            <a:off x="6720841" y="771321"/>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18" name="Прямоугольник 9"/>
          <p:cNvSpPr/>
          <p:nvPr/>
        </p:nvSpPr>
        <p:spPr>
          <a:xfrm>
            <a:off x="222265" y="4012791"/>
            <a:ext cx="5721336" cy="2445862"/>
          </a:xfrm>
          <a:prstGeom prst="rect">
            <a:avLst/>
          </a:prstGeom>
        </p:spPr>
        <p:txBody>
          <a:bodyPr wrap="square">
            <a:spAutoFit/>
          </a:bodyPr>
          <a:lstStyle/>
          <a:p>
            <a:pPr marL="61595">
              <a:lnSpc>
                <a:spcPct val="107000"/>
              </a:lnSpc>
              <a:spcAft>
                <a:spcPts val="0"/>
              </a:spcAft>
            </a:pPr>
            <a:r>
              <a:rPr lang="en-GB" sz="2400" b="1" i="1" u="sng" dirty="0">
                <a:solidFill>
                  <a:schemeClr val="bg1"/>
                </a:solidFill>
                <a:effectLst>
                  <a:outerShdw blurRad="38100" dist="38100" dir="2700000" algn="tl">
                    <a:srgbClr val="000000">
                      <a:alpha val="43137"/>
                    </a:srgbClr>
                  </a:outerShdw>
                </a:effectLst>
              </a:rPr>
              <a:t>The module is designed to </a:t>
            </a:r>
            <a:r>
              <a:rPr lang="en-GB" sz="2400" b="1" dirty="0">
                <a:solidFill>
                  <a:schemeClr val="bg1"/>
                </a:solidFill>
                <a:effectLst>
                  <a:outerShdw blurRad="38100" dist="38100" dir="2700000" algn="tl">
                    <a:srgbClr val="000000">
                      <a:alpha val="43137"/>
                    </a:srgbClr>
                  </a:outerShdw>
                </a:effectLst>
              </a:rPr>
              <a:t>extinguish hotbeds of ignition in closed cabinets with electronic and electrical equipment of small volume, cable channels, technological equipment on the surface up to </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72 </a:t>
            </a:r>
            <a:r>
              <a:rPr lang="en-US" sz="24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sz="2400" b="1" baseline="30000" dirty="0">
                <a:solidFill>
                  <a:schemeClr val="bg1"/>
                </a:solidFill>
                <a:effectLst>
                  <a:outerShdw blurRad="38100" dist="38100" dir="2700000" algn="tl">
                    <a:srgbClr val="000000">
                      <a:alpha val="43137"/>
                    </a:srgbClr>
                  </a:outerShdw>
                </a:effectLst>
              </a:rPr>
              <a:t> </a:t>
            </a:r>
            <a:r>
              <a:rPr lang="ru-RU" sz="2400" b="1" baseline="30000"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and volume up to</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216 </a:t>
            </a:r>
            <a:r>
              <a:rPr lang="en-US" sz="24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3</a:t>
            </a:r>
            <a:r>
              <a:rPr lang="ru-RU" sz="2400" b="1" baseline="30000" dirty="0" smtClean="0">
                <a:solidFill>
                  <a:schemeClr val="bg1"/>
                </a:solidFill>
                <a:effectLst>
                  <a:outerShdw blurRad="38100" dist="38100" dir="2700000" algn="tl">
                    <a:srgbClr val="000000">
                      <a:alpha val="43137"/>
                    </a:srgbClr>
                  </a:outerShdw>
                </a:effectLst>
              </a:rPr>
              <a:t> </a:t>
            </a:r>
            <a:endParaRPr lang="en-US" sz="2400"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805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11"/>
          <p:cNvSpPr/>
          <p:nvPr/>
        </p:nvSpPr>
        <p:spPr>
          <a:xfrm>
            <a:off x="3365478" y="306929"/>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10</a:t>
            </a:r>
            <a:r>
              <a:rPr lang="sk-SK" sz="2800" b="1" dirty="0" smtClean="0">
                <a:solidFill>
                  <a:srgbClr val="00B0F0"/>
                </a:solidFill>
                <a:effectLst/>
                <a:ea typeface="Times New Roman" panose="02020603050405020304" pitchFamily="18" charset="0"/>
                <a:cs typeface="Times New Roman" panose="02020603050405020304" pitchFamily="18" charset="0"/>
              </a:rPr>
              <a:t>st</a:t>
            </a:r>
            <a:endParaRPr lang="ru-RU" sz="2000" dirty="0">
              <a:solidFill>
                <a:srgbClr val="00B0F0"/>
              </a:solidFill>
              <a:effectLst/>
              <a:ea typeface="Calibri" panose="020F0502020204030204" pitchFamily="34" charset="0"/>
              <a:cs typeface="Times New Roman" panose="02020603050405020304" pitchFamily="18" charset="0"/>
            </a:endParaRPr>
          </a:p>
        </p:txBody>
      </p:sp>
      <p:pic>
        <p:nvPicPr>
          <p:cNvPr id="31746" name="Picture 2" descr="H:\TECHNOPARK s.r.o\Foto\МПП 10 ст L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2860" y="152400"/>
            <a:ext cx="4427220" cy="39969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Таблица 8"/>
          <p:cNvGraphicFramePr>
            <a:graphicFrameLocks noGrp="1"/>
          </p:cNvGraphicFramePr>
          <p:nvPr>
            <p:extLst>
              <p:ext uri="{D42A27DB-BD31-4B8C-83A1-F6EECF244321}">
                <p14:modId xmlns:p14="http://schemas.microsoft.com/office/powerpoint/2010/main" val="2495050596"/>
              </p:ext>
            </p:extLst>
          </p:nvPr>
        </p:nvGraphicFramePr>
        <p:xfrm>
          <a:off x="296943" y="1883632"/>
          <a:ext cx="6026575" cy="4432384"/>
        </p:xfrm>
        <a:graphic>
          <a:graphicData uri="http://schemas.openxmlformats.org/drawingml/2006/table">
            <a:tbl>
              <a:tblPr firstRow="1" firstCol="1" bandRow="1">
                <a:tableStyleId>{5C22544A-7EE6-4342-B048-85BDC9FD1C3A}</a:tableStyleId>
              </a:tblPr>
              <a:tblGrid>
                <a:gridCol w="3639833"/>
                <a:gridCol w="1071156"/>
                <a:gridCol w="1315586"/>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9.5</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20</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a:t>
                      </a:r>
                      <a:endPar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powder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9</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5</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39</a:t>
                      </a:r>
                      <a:r>
                        <a:rPr lang="sk-SK" sz="1800" b="1" dirty="0" smtClean="0">
                          <a:solidFill>
                            <a:schemeClr val="bg1"/>
                          </a:solidFill>
                          <a:effectLst/>
                          <a:latin typeface="+mn-lt"/>
                          <a:ea typeface="Calibri" panose="020F0502020204030204" pitchFamily="34" charset="0"/>
                          <a:cs typeface="Arial" panose="020B0604020202020204" pitchFamily="34" charset="0"/>
                        </a:rPr>
                        <a:t>7</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cs typeface="Arial" panose="020B0604020202020204" pitchFamily="34" charset="0"/>
                        </a:rPr>
                        <a:t>305</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latin typeface="+mn-lt"/>
                          <a:ea typeface="Calibri" panose="020F0502020204030204" pitchFamily="34" charset="0"/>
                          <a:cs typeface="Arial" panose="020B0604020202020204" pitchFamily="34" charset="0"/>
                        </a:rPr>
                        <a:t>310</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80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36</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240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noFill/>
                  </a:tcPr>
                </a:tc>
                <a:tc hMerge="1">
                  <a:txBody>
                    <a:bodyPr/>
                    <a:lstStyle/>
                    <a:p>
                      <a:pPr>
                        <a:lnSpc>
                          <a:spcPct val="107000"/>
                        </a:lnSpc>
                        <a:spcAft>
                          <a:spcPts val="0"/>
                        </a:spcAft>
                      </a:pP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ru-RU" sz="1800" b="1" dirty="0" smtClean="0">
                          <a:solidFill>
                            <a:schemeClr val="bg1"/>
                          </a:solidFill>
                          <a:effectLst/>
                          <a:latin typeface="+mn-lt"/>
                        </a:rPr>
                        <a:t>0.</a:t>
                      </a:r>
                      <a:r>
                        <a:rPr lang="sk-SK" sz="1800" b="1" dirty="0" smtClean="0">
                          <a:solidFill>
                            <a:schemeClr val="bg1"/>
                          </a:solidFill>
                          <a:effectLst/>
                          <a:latin typeface="+mn-lt"/>
                        </a:rPr>
                        <a:t>1</a:t>
                      </a:r>
                      <a:r>
                        <a:rPr lang="ru-RU" sz="1800" b="1" dirty="0" smtClean="0">
                          <a:solidFill>
                            <a:schemeClr val="bg1"/>
                          </a:solidFill>
                          <a:effectLst/>
                          <a:latin typeface="+mn-lt"/>
                        </a:rPr>
                        <a:t>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gridSpan="2">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800" b="1" dirty="0" smtClean="0">
                          <a:solidFill>
                            <a:schemeClr val="bg1"/>
                          </a:solidFill>
                          <a:effectLst/>
                          <a:latin typeface="+mn-lt"/>
                        </a:rPr>
                        <a:t>0ЕхiaIIВT3 Х, RP ЕхiaI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a:lnR w="28575" cap="flat" cmpd="sng" algn="ctr">
                      <a:solidFill>
                        <a:schemeClr val="bg1"/>
                      </a:solidFill>
                      <a:prstDash val="solid"/>
                      <a:round/>
                      <a:headEnd type="none" w="med" len="med"/>
                      <a:tailEnd type="none" w="med" len="med"/>
                    </a:lnR>
                    <a:noFill/>
                  </a:tcPr>
                </a:tc>
                <a:tc hMerge="1">
                  <a:txBody>
                    <a:bodyPr/>
                    <a:lstStyle/>
                    <a:p>
                      <a:endParaRPr lang="en-US" dirty="0"/>
                    </a:p>
                  </a:txBody>
                  <a:tcPr marL="9525" marR="9525" marT="9525" marB="9525" anchor="ctr">
                    <a:lnR w="28575" cap="flat" cmpd="sng" algn="ctr">
                      <a:solidFill>
                        <a:schemeClr val="bg1"/>
                      </a:solidFill>
                      <a:prstDash val="solid"/>
                      <a:round/>
                      <a:headEnd type="none" w="med" len="med"/>
                      <a:tailEnd type="none" w="med" len="med"/>
                    </a:lnR>
                    <a:noFill/>
                  </a:tcPr>
                </a:tc>
              </a:tr>
            </a:tbl>
          </a:graphicData>
        </a:graphic>
      </p:graphicFrame>
      <p:sp>
        <p:nvSpPr>
          <p:cNvPr id="10" name="Rectangle 1"/>
          <p:cNvSpPr>
            <a:spLocks noChangeArrowheads="1"/>
          </p:cNvSpPr>
          <p:nvPr/>
        </p:nvSpPr>
        <p:spPr bwMode="auto">
          <a:xfrm>
            <a:off x="234090" y="1231347"/>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8" name="Прямоугольник 9"/>
          <p:cNvSpPr/>
          <p:nvPr/>
        </p:nvSpPr>
        <p:spPr>
          <a:xfrm>
            <a:off x="6691381" y="4152333"/>
            <a:ext cx="5500619" cy="2463367"/>
          </a:xfrm>
          <a:prstGeom prst="rect">
            <a:avLst/>
          </a:prstGeom>
        </p:spPr>
        <p:txBody>
          <a:bodyPr wrap="square">
            <a:spAutoFit/>
          </a:bodyPr>
          <a:lstStyle/>
          <a:p>
            <a:pPr>
              <a:lnSpc>
                <a:spcPct val="107000"/>
              </a:lnSpc>
              <a:spcAft>
                <a:spcPts val="800"/>
              </a:spcAft>
            </a:pPr>
            <a:r>
              <a:rPr lang="en-GB" sz="2400" b="1" i="1" u="sng" dirty="0">
                <a:solidFill>
                  <a:schemeClr val="bg1"/>
                </a:solidFill>
              </a:rPr>
              <a:t>The module is designed to </a:t>
            </a:r>
            <a:r>
              <a:rPr lang="en-GB" sz="2400" b="1" dirty="0">
                <a:solidFill>
                  <a:schemeClr val="bg1"/>
                </a:solidFill>
              </a:rPr>
              <a:t>extinguish hotbeds of ignition in closed cabinets with electronic and electrical equipment of small volume, cable channels, technological equipment on the surface up to</a:t>
            </a:r>
            <a:r>
              <a:rPr lang="sk-SK" sz="2400" b="1" dirty="0" smtClean="0">
                <a:ea typeface="Times New Roman" panose="02020603050405020304" pitchFamily="18" charset="0"/>
                <a:cs typeface="Times New Roman" panose="02020603050405020304" pitchFamily="18" charset="0"/>
              </a:rPr>
              <a:t> </a:t>
            </a:r>
            <a:r>
              <a:rPr lang="ru-RU" sz="2400" b="1" dirty="0" smtClean="0">
                <a:solidFill>
                  <a:schemeClr val="bg1"/>
                </a:solidFill>
                <a:ea typeface="Times New Roman" panose="02020603050405020304" pitchFamily="18" charset="0"/>
                <a:cs typeface="Times New Roman" panose="02020603050405020304" pitchFamily="18" charset="0"/>
              </a:rPr>
              <a:t>80 </a:t>
            </a:r>
            <a:r>
              <a:rPr lang="en-US" sz="2400" b="1" dirty="0">
                <a:solidFill>
                  <a:schemeClr val="bg1"/>
                </a:solidFill>
                <a:ea typeface="Verdana" panose="020B0604030504040204" pitchFamily="34" charset="0"/>
                <a:cs typeface="Verdana" panose="020B0604030504040204" pitchFamily="34" charset="0"/>
              </a:rPr>
              <a:t>m</a:t>
            </a:r>
            <a:r>
              <a:rPr lang="en-US" sz="2400" b="1" baseline="30000" dirty="0">
                <a:solidFill>
                  <a:schemeClr val="bg1"/>
                </a:solidFill>
                <a:ea typeface="Verdana" panose="020B0604030504040204" pitchFamily="34" charset="0"/>
                <a:cs typeface="Verdana" panose="020B0604030504040204" pitchFamily="34" charset="0"/>
              </a:rPr>
              <a:t>2</a:t>
            </a:r>
            <a:r>
              <a:rPr lang="en-US" sz="2400" b="1" baseline="30000" dirty="0">
                <a:solidFill>
                  <a:schemeClr val="bg1"/>
                </a:solidFill>
              </a:rPr>
              <a:t> </a:t>
            </a:r>
            <a:r>
              <a:rPr lang="ru-RU" sz="2400" b="1" baseline="30000" dirty="0" smtClean="0">
                <a:solidFill>
                  <a:schemeClr val="bg1"/>
                </a:solidFill>
              </a:rPr>
              <a:t> </a:t>
            </a:r>
            <a:r>
              <a:rPr lang="sk-SK" sz="2400" b="1" dirty="0">
                <a:solidFill>
                  <a:schemeClr val="bg1"/>
                </a:solidFill>
                <a:ea typeface="Times New Roman" panose="02020603050405020304" pitchFamily="18" charset="0"/>
                <a:cs typeface="Times New Roman" panose="02020603050405020304" pitchFamily="18" charset="0"/>
              </a:rPr>
              <a:t>and volume up </a:t>
            </a:r>
            <a:r>
              <a:rPr lang="sk-SK" sz="2400" b="1" dirty="0" smtClean="0">
                <a:solidFill>
                  <a:schemeClr val="bg1"/>
                </a:solidFill>
                <a:ea typeface="Times New Roman" panose="02020603050405020304" pitchFamily="18" charset="0"/>
                <a:cs typeface="Times New Roman" panose="02020603050405020304" pitchFamily="18" charset="0"/>
              </a:rPr>
              <a:t>to</a:t>
            </a:r>
            <a:r>
              <a:rPr lang="ru-RU" sz="2400" b="1" dirty="0" smtClean="0">
                <a:solidFill>
                  <a:schemeClr val="bg1"/>
                </a:solidFill>
                <a:ea typeface="Times New Roman" panose="02020603050405020304" pitchFamily="18" charset="0"/>
                <a:cs typeface="Times New Roman" panose="02020603050405020304" pitchFamily="18" charset="0"/>
              </a:rPr>
              <a:t> 240 </a:t>
            </a:r>
            <a:r>
              <a:rPr lang="en-US" sz="2400" b="1" dirty="0" smtClean="0">
                <a:solidFill>
                  <a:schemeClr val="bg1"/>
                </a:solidFill>
                <a:ea typeface="Verdana" panose="020B0604030504040204" pitchFamily="34" charset="0"/>
                <a:cs typeface="Verdana" panose="020B0604030504040204" pitchFamily="34" charset="0"/>
              </a:rPr>
              <a:t>m</a:t>
            </a:r>
            <a:r>
              <a:rPr lang="en-US" sz="2400" b="1" baseline="30000" dirty="0" smtClean="0">
                <a:solidFill>
                  <a:schemeClr val="bg1"/>
                </a:solidFill>
                <a:ea typeface="Verdana" panose="020B0604030504040204" pitchFamily="34" charset="0"/>
                <a:cs typeface="Verdana" panose="020B0604030504040204" pitchFamily="34" charset="0"/>
              </a:rPr>
              <a:t>3</a:t>
            </a:r>
            <a:r>
              <a:rPr lang="ru-RU" sz="2400" b="1" baseline="30000" dirty="0" smtClean="0">
                <a:solidFill>
                  <a:schemeClr val="bg1"/>
                </a:solidFill>
              </a:rPr>
              <a:t> </a:t>
            </a:r>
            <a:endParaRPr lang="en-US" sz="2400" dirty="0" smtClean="0">
              <a:solidFill>
                <a:schemeClr val="bg1"/>
              </a:solidFill>
              <a:ea typeface="Times New Roman" panose="02020603050405020304" pitchFamily="18" charset="0"/>
              <a:cs typeface="Times New Roman" panose="02020603050405020304" pitchFamily="18" charset="0"/>
            </a:endParaRPr>
          </a:p>
        </p:txBody>
      </p:sp>
      <p:pic>
        <p:nvPicPr>
          <p:cNvPr id="11"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11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11"/>
          <p:cNvSpPr/>
          <p:nvPr/>
        </p:nvSpPr>
        <p:spPr>
          <a:xfrm>
            <a:off x="3365478" y="306929"/>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24</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aphicFrame>
        <p:nvGraphicFramePr>
          <p:cNvPr id="13" name="Таблица 8"/>
          <p:cNvGraphicFramePr>
            <a:graphicFrameLocks noGrp="1"/>
          </p:cNvGraphicFramePr>
          <p:nvPr>
            <p:extLst>
              <p:ext uri="{D42A27DB-BD31-4B8C-83A1-F6EECF244321}">
                <p14:modId xmlns:p14="http://schemas.microsoft.com/office/powerpoint/2010/main" val="3130907429"/>
              </p:ext>
            </p:extLst>
          </p:nvPr>
        </p:nvGraphicFramePr>
        <p:xfrm>
          <a:off x="6558455" y="1883633"/>
          <a:ext cx="5454867" cy="4538559"/>
        </p:xfrm>
        <a:graphic>
          <a:graphicData uri="http://schemas.openxmlformats.org/drawingml/2006/table">
            <a:tbl>
              <a:tblPr firstRow="1" firstCol="1" bandRow="1">
                <a:tableStyleId>{5C22544A-7EE6-4342-B048-85BDC9FD1C3A}</a:tableStyleId>
              </a:tblPr>
              <a:tblGrid>
                <a:gridCol w="3223918"/>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24.0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36</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extinguishing powder </a:t>
                      </a:r>
                    </a:p>
                    <a:p>
                      <a:pPr>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22.0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cs typeface="Arial" panose="020B0604020202020204" pitchFamily="34" charset="0"/>
                        </a:rPr>
                        <a:t>245</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latin typeface="+mn-lt"/>
                          <a:ea typeface="Calibri" panose="020F0502020204030204" pitchFamily="34" charset="0"/>
                          <a:cs typeface="Arial" panose="020B0604020202020204" pitchFamily="34" charset="0"/>
                        </a:rPr>
                        <a:t>694</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75</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58</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42385">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250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r>
                        <a:rPr lang="en-US" sz="2000" dirty="0" smtClean="0">
                          <a:solidFill>
                            <a:schemeClr val="bg1"/>
                          </a:solidFill>
                        </a:rPr>
                        <a:t>-</a:t>
                      </a:r>
                      <a:endParaRPr lang="en-US" sz="2000" dirty="0">
                        <a:solidFill>
                          <a:schemeClr val="bg1"/>
                        </a:solidFill>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noFill/>
                  </a:tcPr>
                </a:tc>
                <a:tc>
                  <a:txBody>
                    <a:bodyPr/>
                    <a:lstStyle/>
                    <a:p>
                      <a:pPr algn="ctr">
                        <a:lnSpc>
                          <a:spcPct val="107000"/>
                        </a:lnSpc>
                        <a:spcAft>
                          <a:spcPts val="0"/>
                        </a:spcAft>
                      </a:pPr>
                      <a:r>
                        <a:rPr lang="ru-RU" sz="1800" b="1" dirty="0" smtClean="0">
                          <a:solidFill>
                            <a:schemeClr val="bg1"/>
                          </a:solidFill>
                          <a:effectLst/>
                          <a:latin typeface="+mn-lt"/>
                        </a:rPr>
                        <a:t>0.2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a:p>
                  </a:txBody>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10" name="Прямоугольник 9"/>
          <p:cNvSpPr/>
          <p:nvPr/>
        </p:nvSpPr>
        <p:spPr>
          <a:xfrm>
            <a:off x="96136" y="4123153"/>
            <a:ext cx="6509612" cy="2068195"/>
          </a:xfrm>
          <a:prstGeom prst="rect">
            <a:avLst/>
          </a:prstGeom>
        </p:spPr>
        <p:txBody>
          <a:bodyPr wrap="square">
            <a:spAutoFit/>
          </a:bodyPr>
          <a:lstStyle/>
          <a:p>
            <a:pPr marL="61595">
              <a:lnSpc>
                <a:spcPct val="107000"/>
              </a:lnSpc>
              <a:spcAft>
                <a:spcPts val="0"/>
              </a:spcAft>
            </a:pPr>
            <a:r>
              <a:rPr lang="en-GB" sz="2400" b="1" i="1" u="sng" dirty="0">
                <a:solidFill>
                  <a:schemeClr val="bg1"/>
                </a:solidFill>
              </a:rPr>
              <a:t>The module is designed to </a:t>
            </a:r>
            <a:r>
              <a:rPr lang="en-GB" sz="2400" b="1" dirty="0">
                <a:solidFill>
                  <a:schemeClr val="bg1"/>
                </a:solidFill>
              </a:rPr>
              <a:t>extinguish hotbeds of ignition in closed cabinets with electronic and electrical equipment of small volume, cable channels, technological equipment on the surface up to </a:t>
            </a:r>
            <a:r>
              <a:rPr lang="ru-RU" sz="2400" b="1" dirty="0" smtClean="0">
                <a:solidFill>
                  <a:schemeClr val="bg1"/>
                </a:solidFill>
                <a:ea typeface="Times New Roman" panose="02020603050405020304" pitchFamily="18" charset="0"/>
                <a:cs typeface="Times New Roman" panose="02020603050405020304" pitchFamily="18" charset="0"/>
              </a:rPr>
              <a:t>75 </a:t>
            </a:r>
            <a:r>
              <a:rPr lang="en-US" sz="2400" b="1" dirty="0">
                <a:solidFill>
                  <a:schemeClr val="bg1"/>
                </a:solidFill>
                <a:ea typeface="Verdana" panose="020B0604030504040204" pitchFamily="34" charset="0"/>
                <a:cs typeface="Verdana" panose="020B0604030504040204" pitchFamily="34" charset="0"/>
              </a:rPr>
              <a:t>m</a:t>
            </a:r>
            <a:r>
              <a:rPr lang="en-US" sz="2400" b="1" baseline="30000" dirty="0">
                <a:solidFill>
                  <a:schemeClr val="bg1"/>
                </a:solidFill>
                <a:ea typeface="Verdana" panose="020B0604030504040204" pitchFamily="34" charset="0"/>
                <a:cs typeface="Verdana" panose="020B0604030504040204" pitchFamily="34" charset="0"/>
              </a:rPr>
              <a:t>2</a:t>
            </a:r>
            <a:r>
              <a:rPr lang="en-US" sz="2400" b="1" baseline="30000" dirty="0">
                <a:solidFill>
                  <a:schemeClr val="bg1"/>
                </a:solidFill>
              </a:rPr>
              <a:t> </a:t>
            </a:r>
            <a:r>
              <a:rPr lang="en-US" sz="2400" b="1" dirty="0" smtClean="0">
                <a:solidFill>
                  <a:schemeClr val="bg1"/>
                </a:solidFill>
                <a:cs typeface="Times New Roman" panose="02020603050405020304" pitchFamily="18" charset="0"/>
              </a:rPr>
              <a:t>and volume up to 2</a:t>
            </a:r>
            <a:r>
              <a:rPr lang="ru-RU" sz="2400" b="1" dirty="0" smtClean="0">
                <a:solidFill>
                  <a:schemeClr val="bg1"/>
                </a:solidFill>
                <a:ea typeface="Times New Roman" panose="02020603050405020304" pitchFamily="18" charset="0"/>
                <a:cs typeface="Times New Roman" panose="02020603050405020304" pitchFamily="18" charset="0"/>
              </a:rPr>
              <a:t>50 </a:t>
            </a:r>
            <a:r>
              <a:rPr lang="en-US" sz="2400" b="1" dirty="0" smtClean="0">
                <a:solidFill>
                  <a:schemeClr val="bg1"/>
                </a:solidFill>
                <a:ea typeface="Verdana" panose="020B0604030504040204" pitchFamily="34" charset="0"/>
                <a:cs typeface="Verdana" panose="020B0604030504040204" pitchFamily="34" charset="0"/>
              </a:rPr>
              <a:t>m</a:t>
            </a:r>
            <a:r>
              <a:rPr lang="en-US" sz="2400" b="1" baseline="30000" dirty="0" smtClean="0">
                <a:solidFill>
                  <a:schemeClr val="bg1"/>
                </a:solidFill>
                <a:ea typeface="Verdana" panose="020B0604030504040204" pitchFamily="34" charset="0"/>
                <a:cs typeface="Verdana" panose="020B0604030504040204" pitchFamily="34" charset="0"/>
              </a:rPr>
              <a:t>3</a:t>
            </a:r>
            <a:r>
              <a:rPr lang="ru-RU" sz="2400" b="1" baseline="30000" dirty="0" smtClean="0">
                <a:solidFill>
                  <a:schemeClr val="bg1"/>
                </a:solidFill>
              </a:rPr>
              <a:t> </a:t>
            </a:r>
            <a:endParaRPr lang="en-US" sz="2400" dirty="0" smtClean="0">
              <a:solidFill>
                <a:schemeClr val="bg1"/>
              </a:solidFill>
              <a:ea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2" name="Picture 2" descr="D:\TECHNOPARK s.r.o\Foto\CE ynak bie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Foto MPH 31.03.2015\Format PNS\MPH-24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60" y="1462180"/>
            <a:ext cx="5635377" cy="247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765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59542" y="364986"/>
            <a:ext cx="10233520" cy="1132738"/>
          </a:xfrm>
        </p:spPr>
        <p:txBody>
          <a:bodyPr>
            <a:noAutofit/>
          </a:bodyPr>
          <a:lstStyle/>
          <a:p>
            <a:pPr algn="ctr"/>
            <a:r>
              <a:rPr lang="en-US"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Device of the autonomous activation TPS – 01</a:t>
            </a:r>
            <a: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br>
            <a:r>
              <a:rPr lang="en-US" sz="2800" b="1" i="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Thermal fire-fighting sensor</a:t>
            </a:r>
            <a: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br>
            <a:endPar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endParaRPr>
          </a:p>
        </p:txBody>
      </p:sp>
      <p:sp>
        <p:nvSpPr>
          <p:cNvPr id="8" name="Прямоугольник 9"/>
          <p:cNvSpPr/>
          <p:nvPr/>
        </p:nvSpPr>
        <p:spPr>
          <a:xfrm>
            <a:off x="4289765" y="1543333"/>
            <a:ext cx="3254806" cy="1578061"/>
          </a:xfrm>
          <a:prstGeom prst="rect">
            <a:avLst/>
          </a:prstGeom>
        </p:spPr>
        <p:txBody>
          <a:bodyPr wrap="square">
            <a:spAutoFit/>
          </a:bodyPr>
          <a:lstStyle/>
          <a:p>
            <a:pPr>
              <a:lnSpc>
                <a:spcPct val="107000"/>
              </a:lnSpc>
              <a:spcAft>
                <a:spcPts val="800"/>
              </a:spcAft>
            </a:pPr>
            <a:r>
              <a:rPr lang="en-GB" sz="2400" b="1" u="sng"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Purpose:</a:t>
            </a:r>
          </a:p>
          <a:p>
            <a:pPr>
              <a:lnSpc>
                <a:spcPct val="107000"/>
              </a:lnSpc>
              <a:spcAft>
                <a:spcPts val="800"/>
              </a:spcAft>
            </a:pPr>
            <a:r>
              <a:rPr lang="en-GB" sz="20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Autonomous </a:t>
            </a:r>
            <a:r>
              <a:rPr lang="en-GB" sz="2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launch of </a:t>
            </a:r>
            <a:r>
              <a:rPr lang="en-GB" sz="20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up to 6 </a:t>
            </a:r>
            <a:r>
              <a:rPr lang="en-GB" sz="20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modules in </a:t>
            </a:r>
            <a:r>
              <a:rPr lang="en-GB" sz="20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case of fire</a:t>
            </a:r>
            <a:endParaRPr lang="en-US"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9" name="Прямоугольник 9"/>
          <p:cNvSpPr/>
          <p:nvPr/>
        </p:nvSpPr>
        <p:spPr>
          <a:xfrm>
            <a:off x="4289765" y="3236988"/>
            <a:ext cx="2111035" cy="487506"/>
          </a:xfrm>
          <a:prstGeom prst="rect">
            <a:avLst/>
          </a:prstGeom>
        </p:spPr>
        <p:txBody>
          <a:bodyPr wrap="square">
            <a:spAutoFit/>
          </a:bodyPr>
          <a:lstStyle/>
          <a:p>
            <a:pPr>
              <a:lnSpc>
                <a:spcPct val="107000"/>
              </a:lnSpc>
              <a:spcAft>
                <a:spcPts val="800"/>
              </a:spcAft>
            </a:pPr>
            <a:r>
              <a:rPr lang="en-US" sz="2400" b="1" i="1" u="sng"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Modifications:</a:t>
            </a:r>
            <a:endParaRPr lang="ru-RU" sz="2400" b="1" i="1" u="sng"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10" name="Rectangle 9"/>
          <p:cNvSpPr/>
          <p:nvPr/>
        </p:nvSpPr>
        <p:spPr>
          <a:xfrm>
            <a:off x="4289765" y="3910771"/>
            <a:ext cx="2582148" cy="1323439"/>
          </a:xfrm>
          <a:prstGeom prst="rect">
            <a:avLst/>
          </a:prstGeom>
        </p:spPr>
        <p:txBody>
          <a:bodyPr wrap="square">
            <a:spAutoFit/>
          </a:bodyPr>
          <a:lstStyle/>
          <a:p>
            <a:pPr marL="342900" indent="-342900">
              <a:buFont typeface="+mj-lt"/>
              <a:buAutoNum type="arabicPeriod"/>
            </a:pP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01-72</a:t>
            </a:r>
            <a:endPar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a:p>
            <a:pPr marL="342900" indent="-342900">
              <a:buFont typeface="+mj-lt"/>
              <a:buAutoNum type="arabicPeriod"/>
            </a:pP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a:t>
            </a:r>
            <a:r>
              <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93</a:t>
            </a:r>
            <a:endParaRPr lang="ru-RU"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a:p>
            <a:pPr marL="342900" indent="-342900">
              <a:buFont typeface="+mj-lt"/>
              <a:buAutoNum type="arabicPeriod"/>
            </a:pP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a:t>
            </a:r>
            <a:r>
              <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110</a:t>
            </a:r>
            <a:endParaRPr lang="ru-RU"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a:p>
            <a:pPr marL="342900" indent="-342900">
              <a:buFont typeface="+mj-lt"/>
              <a:buAutoNum type="arabicPeriod"/>
            </a:pP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a:t>
            </a:r>
            <a:r>
              <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М</a:t>
            </a:r>
            <a:endParaRPr lang="ru-RU"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
        <p:nvSpPr>
          <p:cNvPr id="12" name="Rectangle 1"/>
          <p:cNvSpPr>
            <a:spLocks noChangeArrowheads="1"/>
          </p:cNvSpPr>
          <p:nvPr/>
        </p:nvSpPr>
        <p:spPr bwMode="auto">
          <a:xfrm>
            <a:off x="7839808" y="6152585"/>
            <a:ext cx="38290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2800" b="1" strike="noStrike" cap="none" normalizeH="0" baseline="0" dirty="0" smtClean="0">
                <a:ln>
                  <a:noFill/>
                </a:ln>
                <a:solidFill>
                  <a:schemeClr val="bg1"/>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2800" b="0"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3"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Foto TPS-01\TPS-01 Zad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784" y="928393"/>
            <a:ext cx="2952691" cy="2965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TECHNOPARK s.r.o\Foto\TPS-01\Все TPS-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663" y="3988676"/>
            <a:ext cx="4413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TECHNOPARK s.r.o\Foto\TPS-01\TPS-01 kostr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67" y="1262213"/>
            <a:ext cx="3926213" cy="489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339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6"/>
          <p:cNvSpPr/>
          <p:nvPr/>
        </p:nvSpPr>
        <p:spPr>
          <a:xfrm>
            <a:off x="3399690" y="432841"/>
            <a:ext cx="5188585" cy="553357"/>
          </a:xfrm>
          <a:prstGeom prst="rect">
            <a:avLst/>
          </a:prstGeom>
        </p:spPr>
        <p:txBody>
          <a:bodyPr wrap="square">
            <a:spAutoFit/>
          </a:bodyPr>
          <a:lstStyle/>
          <a:p>
            <a:pPr algn="ct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CE Certificate </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26626" name="Picture 2" descr="D:\TECHNOPARK s.r.o\CE Certifikat\EC Certicate of type 1395-0040-1 Lis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361" y="1166645"/>
            <a:ext cx="3938569" cy="5514328"/>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D:\TECHNOPARK s.r.o\CE Certifikat\EC Certicate of type 1395-0040-2 Lis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6763" y="1166646"/>
            <a:ext cx="3936851" cy="5511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Нажмите на изображение для увеличения&#10;Название: 4.jpg&#10;Просмотров: 31&#10;Размер: 15.5 Кб&#10;ID: 202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3462" y="2025518"/>
            <a:ext cx="508000" cy="284480"/>
          </a:xfrm>
          <a:prstGeom prst="rect">
            <a:avLst/>
          </a:prstGeom>
          <a:noFill/>
          <a:ln>
            <a:noFill/>
          </a:ln>
        </p:spPr>
      </p:pic>
      <p:pic>
        <p:nvPicPr>
          <p:cNvPr id="9" name="Picture 2" descr="D:\TECHNOPARK s.r.o\Foto\New logo Sapfir light 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6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934533" y="364986"/>
            <a:ext cx="7874494" cy="990599"/>
          </a:xfrm>
        </p:spPr>
        <p:txBody>
          <a:bodyPr>
            <a:noAutofit/>
          </a:bodyPr>
          <a:lstStyle/>
          <a:p>
            <a:pPr algn="ctr"/>
            <a:r>
              <a:rPr lang="en-US"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TPS – 01-72</a:t>
            </a:r>
            <a: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br>
            <a:r>
              <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rPr>
              <a:t>Thermal fire-fighting sensor</a:t>
            </a:r>
            <a: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br>
            <a:endPar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92770171"/>
              </p:ext>
            </p:extLst>
          </p:nvPr>
        </p:nvGraphicFramePr>
        <p:xfrm>
          <a:off x="4282158" y="1021156"/>
          <a:ext cx="7115300" cy="3987932"/>
        </p:xfrm>
        <a:graphic>
          <a:graphicData uri="http://schemas.openxmlformats.org/drawingml/2006/table">
            <a:tbl>
              <a:tblPr firstRow="1" firstCol="1" bandRow="1">
                <a:tableStyleId>{5C22544A-7EE6-4342-B048-85BDC9FD1C3A}</a:tableStyleId>
              </a:tblPr>
              <a:tblGrid>
                <a:gridCol w="3602684"/>
                <a:gridCol w="1711275"/>
                <a:gridCol w="1801341"/>
              </a:tblGrid>
              <a:tr h="307338">
                <a:tc gridSpan="2">
                  <a:txBody>
                    <a:bodyPr/>
                    <a:lstStyle/>
                    <a:p>
                      <a:pPr algn="ctr">
                        <a:lnSpc>
                          <a:spcPct val="107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Name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07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Value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Weight,</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g</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200</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row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Size</a:t>
                      </a: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Diameter,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65</a:t>
                      </a:r>
                      <a:r>
                        <a:rPr lang="sk-SK"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,0</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vMerge="1">
                  <a:txBody>
                    <a:bodyPr/>
                    <a:lstStyle/>
                    <a:p>
                      <a:endParaRPr lang="en-US"/>
                    </a:p>
                  </a:txBody>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85</a:t>
                      </a:r>
                      <a:r>
                        <a:rPr lang="sk-SK"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,0</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Operational</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 range</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t>
                      </a:r>
                      <a:r>
                        <a:rPr lang="ru-RU"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6</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0 ÷ </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+5</a:t>
                      </a:r>
                      <a:r>
                        <a:rPr lang="ru-RU"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5</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gridSpan="2">
                  <a:txBody>
                    <a:bodyPr/>
                    <a:lstStyle/>
                    <a:p>
                      <a:pP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of automatic activation</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72</a:t>
                      </a:r>
                      <a:r>
                        <a:rPr lang="ru-RU"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ru-RU"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5</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rowSpan="3">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Impulse, generated by 1 Ohm </a:t>
                      </a:r>
                    </a:p>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resistance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V</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3.5 </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A</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3.0</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594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baseline="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ms</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1</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50887">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Anti explosion label</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1</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ExibIIBT4</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50887">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Service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span without maintenance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10</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215397" y="5309511"/>
            <a:ext cx="8993875" cy="646331"/>
          </a:xfrm>
          <a:prstGeom prst="rect">
            <a:avLst/>
          </a:prstGeom>
          <a:noFill/>
        </p:spPr>
        <p:txBody>
          <a:bodyPr wrap="square" rtlCol="0">
            <a:spAutoFit/>
          </a:bodyPr>
          <a:lstStyle/>
          <a:p>
            <a:pPr algn="just"/>
            <a:r>
              <a:rPr lang="en-GB" b="1" u="sng" dirty="0">
                <a:solidFill>
                  <a:schemeClr val="bg1"/>
                </a:solidFill>
              </a:rPr>
              <a:t>Purpose: </a:t>
            </a:r>
            <a:r>
              <a:rPr lang="en-GB" b="1" i="1" dirty="0">
                <a:solidFill>
                  <a:schemeClr val="bg1"/>
                </a:solidFill>
              </a:rPr>
              <a:t>TPS is unique autonomous Thermal activation and detection device that allows you to capture fire and activate powder, aerosol or gas fire suppression system. </a:t>
            </a:r>
            <a:endParaRPr lang="en-US" b="1" i="1" dirty="0">
              <a:solidFill>
                <a:schemeClr val="bg1"/>
              </a:solidFill>
            </a:endParaRPr>
          </a:p>
        </p:txBody>
      </p:sp>
      <p:sp>
        <p:nvSpPr>
          <p:cNvPr id="11"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0"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TECHNOPARK s.r.o\Foto\TPS-01\TPS-01-72 sm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83" y="1125757"/>
            <a:ext cx="2501686" cy="380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73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934533" y="364986"/>
            <a:ext cx="7874494" cy="990599"/>
          </a:xfrm>
        </p:spPr>
        <p:txBody>
          <a:bodyPr>
            <a:noAutofit/>
          </a:bodyPr>
          <a:lstStyle/>
          <a:p>
            <a:pPr algn="ctr"/>
            <a:r>
              <a:rPr lang="en-US" sz="2800" b="1" dirty="0" smtClean="0">
                <a:solidFill>
                  <a:srgbClr val="00B0F0"/>
                </a:solidFill>
                <a:latin typeface="+mn-lt"/>
                <a:cs typeface="Arial" panose="020B0604020202020204" pitchFamily="34" charset="0"/>
              </a:rPr>
              <a:t>TPS – 01-</a:t>
            </a:r>
            <a:r>
              <a:rPr lang="ru-RU" sz="2800" b="1" dirty="0" smtClean="0">
                <a:solidFill>
                  <a:srgbClr val="00B0F0"/>
                </a:solidFill>
                <a:latin typeface="+mn-lt"/>
                <a:cs typeface="Arial" panose="020B0604020202020204" pitchFamily="34" charset="0"/>
              </a:rPr>
              <a:t>93</a:t>
            </a:r>
            <a:br>
              <a:rPr lang="ru-RU" sz="2800" b="1" dirty="0" smtClean="0">
                <a:solidFill>
                  <a:srgbClr val="00B0F0"/>
                </a:solidFill>
                <a:latin typeface="+mn-lt"/>
                <a:cs typeface="Arial" panose="020B0604020202020204" pitchFamily="34" charset="0"/>
              </a:rPr>
            </a:br>
            <a:r>
              <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rPr>
              <a:t>Thermal fire-fighting sensor</a:t>
            </a:r>
            <a:r>
              <a:rPr lang="sk-SK" sz="2800" b="1" dirty="0">
                <a:solidFill>
                  <a:srgbClr val="00B0F0"/>
                </a:solidFill>
                <a:latin typeface="+mn-lt"/>
                <a:cs typeface="Arial" panose="020B0604020202020204" pitchFamily="34" charset="0"/>
              </a:rPr>
              <a:t/>
            </a:r>
            <a:br>
              <a:rPr lang="sk-SK" sz="2800" b="1" dirty="0">
                <a:solidFill>
                  <a:srgbClr val="00B0F0"/>
                </a:solidFill>
                <a:latin typeface="+mn-lt"/>
                <a:cs typeface="Arial" panose="020B0604020202020204" pitchFamily="34" charset="0"/>
              </a:rPr>
            </a:br>
            <a:endParaRPr lang="en-US" sz="2800" b="1" i="1" dirty="0">
              <a:solidFill>
                <a:srgbClr val="00B0F0"/>
              </a:solidFill>
              <a:latin typeface="+mn-lt"/>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34372068"/>
              </p:ext>
            </p:extLst>
          </p:nvPr>
        </p:nvGraphicFramePr>
        <p:xfrm>
          <a:off x="4282158" y="1029021"/>
          <a:ext cx="7115300" cy="3916117"/>
        </p:xfrm>
        <a:graphic>
          <a:graphicData uri="http://schemas.openxmlformats.org/drawingml/2006/table">
            <a:tbl>
              <a:tblPr firstRow="1" firstCol="1" bandRow="1">
                <a:tableStyleId>{5C22544A-7EE6-4342-B048-85BDC9FD1C3A}</a:tableStyleId>
              </a:tblPr>
              <a:tblGrid>
                <a:gridCol w="3602684"/>
                <a:gridCol w="1711275"/>
                <a:gridCol w="1801341"/>
              </a:tblGrid>
              <a:tr h="303319">
                <a:tc gridSpan="2">
                  <a:txBody>
                    <a:bodyPr/>
                    <a:lstStyle/>
                    <a:p>
                      <a:pPr algn="ctr">
                        <a:lnSpc>
                          <a:spcPct val="107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Name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07000"/>
                        </a:lnSpc>
                        <a:spcAft>
                          <a:spcPts val="0"/>
                        </a:spcAft>
                      </a:pP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Value</a:t>
                      </a:r>
                      <a:endParaRPr lang="en-US" sz="12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Weight,</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g</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 200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row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Size</a:t>
                      </a: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Diameter,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65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vMerge="1">
                  <a:txBody>
                    <a:bodyPr/>
                    <a:lstStyle/>
                    <a:p>
                      <a:endParaRPr lang="en-US"/>
                    </a:p>
                  </a:txBody>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85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Operational</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 range</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a:ln>
                            <a:solidFill>
                              <a:schemeClr val="bg1"/>
                            </a:solidFill>
                          </a:ln>
                          <a:solidFill>
                            <a:schemeClr val="bg1"/>
                          </a:solidFill>
                          <a:effectLst/>
                          <a:latin typeface="Arial" panose="020B0604020202020204" pitchFamily="34" charset="0"/>
                          <a:cs typeface="Arial" panose="020B0604020202020204" pitchFamily="34" charset="0"/>
                        </a:rPr>
                        <a:t>6</a:t>
                      </a: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0 ÷ </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70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gridSpan="2">
                  <a:txBody>
                    <a:bodyPr/>
                    <a:lstStyle/>
                    <a:p>
                      <a:pP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of automatic activation</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+93 </a:t>
                      </a:r>
                      <a:r>
                        <a:rPr lang="ru-RU" sz="1800" b="0" dirty="0">
                          <a:ln>
                            <a:solidFill>
                              <a:schemeClr val="bg1"/>
                            </a:solidFill>
                          </a:ln>
                          <a:solidFill>
                            <a:schemeClr val="bg1"/>
                          </a:solidFill>
                          <a:effectLst/>
                          <a:latin typeface="Arial" panose="020B0604020202020204" pitchFamily="34" charset="0"/>
                          <a:cs typeface="Arial" panose="020B0604020202020204" pitchFamily="34" charset="0"/>
                        </a:rPr>
                        <a:t>± </a:t>
                      </a: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5</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rowSpan="3">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Impulse, generated by 1 Ohm </a:t>
                      </a:r>
                    </a:p>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resistance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V</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3.5 </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A</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21681">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baseline="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ms</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1</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46299">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Anti explosion label</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ExibIIBT4</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46299">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Service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span without maintenance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10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1571372" y="5330938"/>
            <a:ext cx="8993875" cy="646331"/>
          </a:xfrm>
          <a:prstGeom prst="rect">
            <a:avLst/>
          </a:prstGeom>
          <a:noFill/>
        </p:spPr>
        <p:txBody>
          <a:bodyPr wrap="square" rtlCol="0">
            <a:spAutoFit/>
          </a:bodyPr>
          <a:lstStyle/>
          <a:p>
            <a:pPr algn="just"/>
            <a:r>
              <a:rPr lang="en-GB" b="1" u="sng" dirty="0">
                <a:solidFill>
                  <a:schemeClr val="bg1"/>
                </a:solidFill>
              </a:rPr>
              <a:t>Purpose: </a:t>
            </a:r>
            <a:r>
              <a:rPr lang="en-GB" b="1" i="1" dirty="0">
                <a:solidFill>
                  <a:schemeClr val="bg1"/>
                </a:solidFill>
              </a:rPr>
              <a:t>TPS is unique autonomous Thermal activation and detection device that allows you to capture fire and activate powder, aerosol or gas fire suppression system. </a:t>
            </a:r>
            <a:endParaRPr lang="en-US" i="1" dirty="0">
              <a:solidFill>
                <a:schemeClr val="bg1"/>
              </a:solidFill>
            </a:endParaRPr>
          </a:p>
        </p:txBody>
      </p:sp>
      <p:sp>
        <p:nvSpPr>
          <p:cNvPr id="10"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1" name="Picture 2" descr="C:\Users\Vik\Desktop\Foto TPS-01\Герб Словакии мал.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TECHNOPARK s.r.o\Foto\TPS-01\TPS-01-93 sm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51" y="1207248"/>
            <a:ext cx="2548041" cy="389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60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934533" y="364986"/>
            <a:ext cx="7874494" cy="990599"/>
          </a:xfrm>
        </p:spPr>
        <p:txBody>
          <a:bodyPr>
            <a:noAutofit/>
          </a:bodyPr>
          <a:lstStyle/>
          <a:p>
            <a:pPr algn="ctr"/>
            <a:r>
              <a:rPr lang="en-US"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TPS – 01-110</a:t>
            </a:r>
            <a: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br>
            <a:r>
              <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rPr>
              <a:t>Thermal fire-fighting sensor</a:t>
            </a:r>
            <a: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br>
            <a:endPar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29852302"/>
              </p:ext>
            </p:extLst>
          </p:nvPr>
        </p:nvGraphicFramePr>
        <p:xfrm>
          <a:off x="4282158" y="1143017"/>
          <a:ext cx="7115300" cy="3913712"/>
        </p:xfrm>
        <a:graphic>
          <a:graphicData uri="http://schemas.openxmlformats.org/drawingml/2006/table">
            <a:tbl>
              <a:tblPr firstRow="1" firstCol="1" bandRow="1">
                <a:tableStyleId>{5C22544A-7EE6-4342-B048-85BDC9FD1C3A}</a:tableStyleId>
              </a:tblPr>
              <a:tblGrid>
                <a:gridCol w="3602684"/>
                <a:gridCol w="1711275"/>
                <a:gridCol w="1801341"/>
              </a:tblGrid>
              <a:tr h="291262">
                <a:tc gridSpan="2">
                  <a:txBody>
                    <a:bodyPr/>
                    <a:lstStyle/>
                    <a:p>
                      <a:pPr algn="ctr">
                        <a:lnSpc>
                          <a:spcPct val="107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Name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07000"/>
                        </a:lnSpc>
                        <a:spcAft>
                          <a:spcPts val="0"/>
                        </a:spcAft>
                      </a:pP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Value</a:t>
                      </a:r>
                      <a:endParaRPr lang="en-US" sz="12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Weight,</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g</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 200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row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Size</a:t>
                      </a: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Diameter,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65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85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Operational</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 range</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a:ln>
                            <a:solidFill>
                              <a:schemeClr val="bg1"/>
                            </a:solidFill>
                          </a:ln>
                          <a:solidFill>
                            <a:schemeClr val="bg1"/>
                          </a:solidFill>
                          <a:effectLst/>
                          <a:latin typeface="Arial" panose="020B0604020202020204" pitchFamily="34" charset="0"/>
                          <a:cs typeface="Arial" panose="020B0604020202020204" pitchFamily="34" charset="0"/>
                        </a:rPr>
                        <a:t>6</a:t>
                      </a: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0 ÷ </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of automatic activation</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+110 </a:t>
                      </a:r>
                      <a:r>
                        <a:rPr lang="ru-RU" sz="1800" b="0" dirty="0">
                          <a:ln>
                            <a:solidFill>
                              <a:schemeClr val="bg1"/>
                            </a:solidFill>
                          </a:ln>
                          <a:solidFill>
                            <a:schemeClr val="bg1"/>
                          </a:solidFill>
                          <a:effectLst/>
                          <a:latin typeface="Arial" panose="020B0604020202020204" pitchFamily="34" charset="0"/>
                          <a:cs typeface="Arial" panose="020B0604020202020204" pitchFamily="34" charset="0"/>
                        </a:rPr>
                        <a:t>± </a:t>
                      </a: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5</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rowSpan="3">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Impulse, generated by 1 Ohm </a:t>
                      </a:r>
                    </a:p>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resistance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V</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3.5 </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A</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baseline="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ms</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1</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3253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Anti explosion label</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ExibIIBT4</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3253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Service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span without maintenance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10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1215397" y="5266489"/>
            <a:ext cx="8993875" cy="646331"/>
          </a:xfrm>
          <a:prstGeom prst="rect">
            <a:avLst/>
          </a:prstGeom>
          <a:noFill/>
        </p:spPr>
        <p:txBody>
          <a:bodyPr wrap="square" rtlCol="0">
            <a:spAutoFit/>
          </a:bodyPr>
          <a:lstStyle/>
          <a:p>
            <a:pPr algn="just"/>
            <a:r>
              <a:rPr lang="en-GB" b="1" u="sng" dirty="0">
                <a:solidFill>
                  <a:schemeClr val="bg1"/>
                </a:solidFill>
                <a:effectLst>
                  <a:outerShdw blurRad="38100" dist="38100" dir="2700000" algn="tl">
                    <a:srgbClr val="000000">
                      <a:alpha val="43137"/>
                    </a:srgbClr>
                  </a:outerShdw>
                </a:effectLst>
              </a:rPr>
              <a:t>Purpose: </a:t>
            </a:r>
            <a:r>
              <a:rPr lang="en-GB" b="1" i="1" dirty="0">
                <a:solidFill>
                  <a:schemeClr val="bg1"/>
                </a:solidFill>
                <a:effectLst>
                  <a:outerShdw blurRad="38100" dist="38100" dir="2700000" algn="tl">
                    <a:srgbClr val="000000">
                      <a:alpha val="43137"/>
                    </a:srgbClr>
                  </a:outerShdw>
                </a:effectLst>
              </a:rPr>
              <a:t>TPS is unique autonomous Thermal activation and detection device that allows you to capture fire and activate powder, aerosol or gas fire suppression system. </a:t>
            </a:r>
            <a:endParaRPr lang="en-US" i="1" dirty="0">
              <a:solidFill>
                <a:schemeClr val="bg1"/>
              </a:solidFill>
              <a:effectLst>
                <a:outerShdw blurRad="38100" dist="38100" dir="2700000" algn="tl">
                  <a:srgbClr val="000000">
                    <a:alpha val="43137"/>
                  </a:srgbClr>
                </a:outerShdw>
              </a:effectLst>
            </a:endParaRPr>
          </a:p>
        </p:txBody>
      </p:sp>
      <p:sp>
        <p:nvSpPr>
          <p:cNvPr id="10" name="Rectangle 1"/>
          <p:cNvSpPr>
            <a:spLocks noChangeArrowheads="1"/>
          </p:cNvSpPr>
          <p:nvPr/>
        </p:nvSpPr>
        <p:spPr bwMode="auto">
          <a:xfrm>
            <a:off x="7929948" y="6096067"/>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endParaRPr>
          </a:p>
        </p:txBody>
      </p:sp>
      <p:pic>
        <p:nvPicPr>
          <p:cNvPr id="12" name="Picture 2" descr="C:\Users\Vik\Desktop\Foto TPS-01\Герб Словакии мал.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TPS-01\TPS-01-110 sm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84" y="996311"/>
            <a:ext cx="2505268" cy="38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06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34533" y="364986"/>
            <a:ext cx="7874494" cy="990599"/>
          </a:xfrm>
        </p:spPr>
        <p:txBody>
          <a:bodyPr>
            <a:noAutofit/>
          </a:bodyPr>
          <a:lstStyle/>
          <a:p>
            <a:pPr algn="ctr"/>
            <a:r>
              <a:rPr lang="en-US"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TPS – 01-110</a:t>
            </a:r>
            <a: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ru-RU" sz="28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br>
            <a:r>
              <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rPr>
              <a:t>Manual trigger</a:t>
            </a:r>
            <a: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sk-SK" sz="2800" b="1" dirty="0">
                <a:solidFill>
                  <a:srgbClr val="00B0F0"/>
                </a:solidFill>
                <a:effectLst>
                  <a:outerShdw blurRad="38100" dist="38100" dir="2700000" algn="tl">
                    <a:srgbClr val="000000">
                      <a:alpha val="43137"/>
                    </a:srgbClr>
                  </a:outerShdw>
                </a:effectLst>
                <a:latin typeface="+mn-lt"/>
                <a:cs typeface="Arial" panose="020B0604020202020204" pitchFamily="34" charset="0"/>
              </a:rPr>
            </a:br>
            <a:endParaRPr lang="en-US" sz="2800" b="1" i="1" dirty="0">
              <a:solidFill>
                <a:srgbClr val="00B0F0"/>
              </a:solidFill>
              <a:effectLst>
                <a:outerShdw blurRad="38100" dist="38100" dir="2700000" algn="tl">
                  <a:srgbClr val="000000">
                    <a:alpha val="43137"/>
                  </a:srgbClr>
                </a:outerShdw>
              </a:effectLst>
              <a:latin typeface="+mn-lt"/>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89233029"/>
              </p:ext>
            </p:extLst>
          </p:nvPr>
        </p:nvGraphicFramePr>
        <p:xfrm>
          <a:off x="4282158" y="1143017"/>
          <a:ext cx="7115300" cy="3934286"/>
        </p:xfrm>
        <a:graphic>
          <a:graphicData uri="http://schemas.openxmlformats.org/drawingml/2006/table">
            <a:tbl>
              <a:tblPr firstRow="1" firstCol="1" bandRow="1">
                <a:tableStyleId>{5C22544A-7EE6-4342-B048-85BDC9FD1C3A}</a:tableStyleId>
              </a:tblPr>
              <a:tblGrid>
                <a:gridCol w="3602684"/>
                <a:gridCol w="1711275"/>
                <a:gridCol w="1801341"/>
              </a:tblGrid>
              <a:tr h="291262">
                <a:tc gridSpan="2">
                  <a:txBody>
                    <a:bodyPr/>
                    <a:lstStyle/>
                    <a:p>
                      <a:pPr algn="ctr">
                        <a:lnSpc>
                          <a:spcPct val="107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Name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07000"/>
                        </a:lnSpc>
                        <a:spcAft>
                          <a:spcPts val="0"/>
                        </a:spcAft>
                      </a:pP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Value</a:t>
                      </a:r>
                      <a:endParaRPr lang="en-US" sz="12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Weight,</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g</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 200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row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Size</a:t>
                      </a: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Diameter,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65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85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Operational</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 range</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a:ln>
                            <a:solidFill>
                              <a:schemeClr val="bg1"/>
                            </a:solidFill>
                          </a:ln>
                          <a:solidFill>
                            <a:schemeClr val="bg1"/>
                          </a:solidFill>
                          <a:effectLst/>
                          <a:latin typeface="Arial" panose="020B0604020202020204" pitchFamily="34" charset="0"/>
                          <a:cs typeface="Arial" panose="020B0604020202020204" pitchFamily="34" charset="0"/>
                        </a:rPr>
                        <a:t>6</a:t>
                      </a: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0 ÷ </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of activation</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sk-SK" sz="1800" b="0" dirty="0" smtClean="0">
                          <a:ln>
                            <a:solidFill>
                              <a:schemeClr val="bg1"/>
                            </a:solidFill>
                          </a:ln>
                          <a:solidFill>
                            <a:schemeClr val="bg1"/>
                          </a:solidFill>
                          <a:effectLst/>
                          <a:latin typeface="Arial" panose="020B0604020202020204" pitchFamily="34" charset="0"/>
                          <a:cs typeface="Arial" panose="020B0604020202020204" pitchFamily="34" charset="0"/>
                        </a:rPr>
                        <a:t>manual</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rowSpan="3">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Impulse, generated by 1 Ohm </a:t>
                      </a:r>
                    </a:p>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resistance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V</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3.5 </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A</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baseline="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ms</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1</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3253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Antiexplosion</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label</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ExibIIBT4</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3253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Service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span without maintenance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lnSpc>
                          <a:spcPct val="115000"/>
                        </a:lnSpc>
                        <a:spcAft>
                          <a:spcPts val="0"/>
                        </a:spcAft>
                      </a:pP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1</a:t>
                      </a:r>
                      <a:r>
                        <a:rPr lang="sk-SK" sz="1800" b="0" dirty="0" smtClean="0">
                          <a:ln>
                            <a:solidFill>
                              <a:schemeClr val="bg1"/>
                            </a:solidFill>
                          </a:ln>
                          <a:solidFill>
                            <a:schemeClr val="bg1"/>
                          </a:solidFill>
                          <a:effectLst/>
                          <a:latin typeface="Arial" panose="020B0604020202020204" pitchFamily="34" charset="0"/>
                          <a:cs typeface="Arial" panose="020B0604020202020204" pitchFamily="34" charset="0"/>
                        </a:rPr>
                        <a:t>2</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215397" y="5400468"/>
            <a:ext cx="8993875" cy="646331"/>
          </a:xfrm>
          <a:prstGeom prst="rect">
            <a:avLst/>
          </a:prstGeom>
          <a:noFill/>
        </p:spPr>
        <p:txBody>
          <a:bodyPr wrap="square" rtlCol="0">
            <a:spAutoFit/>
          </a:bodyPr>
          <a:lstStyle/>
          <a:p>
            <a:pPr algn="just"/>
            <a:r>
              <a:rPr lang="en-GB" b="1" u="sng" dirty="0">
                <a:solidFill>
                  <a:schemeClr val="bg1"/>
                </a:solidFill>
                <a:effectLst>
                  <a:outerShdw blurRad="38100" dist="38100" dir="2700000" algn="tl">
                    <a:srgbClr val="000000">
                      <a:alpha val="43137"/>
                    </a:srgbClr>
                  </a:outerShdw>
                </a:effectLst>
              </a:rPr>
              <a:t>Purpose:</a:t>
            </a:r>
            <a:r>
              <a:rPr lang="en-GB" b="1" dirty="0">
                <a:solidFill>
                  <a:schemeClr val="bg1"/>
                </a:solidFill>
                <a:effectLst>
                  <a:outerShdw blurRad="38100" dist="38100" dir="2700000" algn="tl">
                    <a:srgbClr val="000000">
                      <a:alpha val="43137"/>
                    </a:srgbClr>
                  </a:outerShdw>
                </a:effectLst>
              </a:rPr>
              <a:t> </a:t>
            </a:r>
            <a:r>
              <a:rPr lang="en-GB" b="1" i="1" dirty="0">
                <a:solidFill>
                  <a:schemeClr val="bg1"/>
                </a:solidFill>
                <a:effectLst>
                  <a:outerShdw blurRad="38100" dist="38100" dir="2700000" algn="tl">
                    <a:srgbClr val="000000">
                      <a:alpha val="43137"/>
                    </a:srgbClr>
                  </a:outerShdw>
                </a:effectLst>
              </a:rPr>
              <a:t>TPS is unique autonomous </a:t>
            </a:r>
            <a:r>
              <a:rPr lang="en-US" b="1" i="1" dirty="0" smtClean="0">
                <a:solidFill>
                  <a:schemeClr val="bg1"/>
                </a:solidFill>
                <a:effectLst>
                  <a:outerShdw blurRad="38100" dist="38100" dir="2700000" algn="tl">
                    <a:srgbClr val="000000">
                      <a:alpha val="43137"/>
                    </a:srgbClr>
                  </a:outerShdw>
                </a:effectLst>
              </a:rPr>
              <a:t>manual</a:t>
            </a:r>
            <a:r>
              <a:rPr lang="en-GB" b="1" i="1" dirty="0" smtClean="0">
                <a:solidFill>
                  <a:schemeClr val="bg1"/>
                </a:solidFill>
                <a:effectLst>
                  <a:outerShdw blurRad="38100" dist="38100" dir="2700000" algn="tl">
                    <a:srgbClr val="000000">
                      <a:alpha val="43137"/>
                    </a:srgbClr>
                  </a:outerShdw>
                </a:effectLst>
              </a:rPr>
              <a:t> </a:t>
            </a:r>
            <a:r>
              <a:rPr lang="en-GB" b="1" i="1" dirty="0">
                <a:solidFill>
                  <a:schemeClr val="bg1"/>
                </a:solidFill>
                <a:effectLst>
                  <a:outerShdw blurRad="38100" dist="38100" dir="2700000" algn="tl">
                    <a:srgbClr val="000000">
                      <a:alpha val="43137"/>
                    </a:srgbClr>
                  </a:outerShdw>
                </a:effectLst>
              </a:rPr>
              <a:t>activation </a:t>
            </a:r>
            <a:r>
              <a:rPr lang="en-GB" b="1" i="1" dirty="0" smtClean="0">
                <a:solidFill>
                  <a:schemeClr val="bg1"/>
                </a:solidFill>
                <a:effectLst>
                  <a:outerShdw blurRad="38100" dist="38100" dir="2700000" algn="tl">
                    <a:srgbClr val="000000">
                      <a:alpha val="43137"/>
                    </a:srgbClr>
                  </a:outerShdw>
                </a:effectLst>
              </a:rPr>
              <a:t>device </a:t>
            </a:r>
            <a:r>
              <a:rPr lang="en-GB" b="1" i="1" dirty="0">
                <a:solidFill>
                  <a:schemeClr val="bg1"/>
                </a:solidFill>
                <a:effectLst>
                  <a:outerShdw blurRad="38100" dist="38100" dir="2700000" algn="tl">
                    <a:srgbClr val="000000">
                      <a:alpha val="43137"/>
                    </a:srgbClr>
                  </a:outerShdw>
                </a:effectLst>
              </a:rPr>
              <a:t>that allows </a:t>
            </a:r>
            <a:r>
              <a:rPr lang="en-GB" b="1" i="1" dirty="0" smtClean="0">
                <a:solidFill>
                  <a:schemeClr val="bg1"/>
                </a:solidFill>
                <a:effectLst>
                  <a:outerShdw blurRad="38100" dist="38100" dir="2700000" algn="tl">
                    <a:srgbClr val="000000">
                      <a:alpha val="43137"/>
                    </a:srgbClr>
                  </a:outerShdw>
                </a:effectLst>
              </a:rPr>
              <a:t> </a:t>
            </a:r>
            <a:r>
              <a:rPr lang="en-GB" b="1" i="1" dirty="0">
                <a:solidFill>
                  <a:schemeClr val="bg1"/>
                </a:solidFill>
                <a:effectLst>
                  <a:outerShdw blurRad="38100" dist="38100" dir="2700000" algn="tl">
                    <a:srgbClr val="000000">
                      <a:alpha val="43137"/>
                    </a:srgbClr>
                  </a:outerShdw>
                </a:effectLst>
              </a:rPr>
              <a:t>capture </a:t>
            </a:r>
            <a:r>
              <a:rPr lang="en-GB" b="1" i="1" dirty="0" smtClean="0">
                <a:solidFill>
                  <a:schemeClr val="bg1"/>
                </a:solidFill>
                <a:effectLst>
                  <a:outerShdw blurRad="38100" dist="38100" dir="2700000" algn="tl">
                    <a:srgbClr val="000000">
                      <a:alpha val="43137"/>
                    </a:srgbClr>
                  </a:outerShdw>
                </a:effectLst>
              </a:rPr>
              <a:t>of fires </a:t>
            </a:r>
            <a:r>
              <a:rPr lang="en-GB" b="1" i="1" dirty="0">
                <a:solidFill>
                  <a:schemeClr val="bg1"/>
                </a:solidFill>
                <a:effectLst>
                  <a:outerShdw blurRad="38100" dist="38100" dir="2700000" algn="tl">
                    <a:srgbClr val="000000">
                      <a:alpha val="43137"/>
                    </a:srgbClr>
                  </a:outerShdw>
                </a:effectLst>
              </a:rPr>
              <a:t>and </a:t>
            </a:r>
            <a:r>
              <a:rPr lang="en-US" b="1" i="1" dirty="0" smtClean="0">
                <a:solidFill>
                  <a:schemeClr val="bg1"/>
                </a:solidFill>
                <a:effectLst>
                  <a:outerShdw blurRad="38100" dist="38100" dir="2700000" algn="tl">
                    <a:srgbClr val="000000">
                      <a:alpha val="43137"/>
                    </a:srgbClr>
                  </a:outerShdw>
                </a:effectLst>
              </a:rPr>
              <a:t>manual</a:t>
            </a:r>
            <a:r>
              <a:rPr lang="sk-SK" b="1" i="1" dirty="0" smtClean="0">
                <a:solidFill>
                  <a:schemeClr val="bg1"/>
                </a:solidFill>
                <a:effectLst>
                  <a:outerShdw blurRad="38100" dist="38100" dir="2700000" algn="tl">
                    <a:srgbClr val="000000">
                      <a:alpha val="43137"/>
                    </a:srgbClr>
                  </a:outerShdw>
                </a:effectLst>
              </a:rPr>
              <a:t> </a:t>
            </a:r>
            <a:r>
              <a:rPr lang="en-GB" b="1" i="1" dirty="0" smtClean="0">
                <a:solidFill>
                  <a:schemeClr val="bg1"/>
                </a:solidFill>
                <a:effectLst>
                  <a:outerShdw blurRad="38100" dist="38100" dir="2700000" algn="tl">
                    <a:srgbClr val="000000">
                      <a:alpha val="43137"/>
                    </a:srgbClr>
                  </a:outerShdw>
                </a:effectLst>
              </a:rPr>
              <a:t>activation of </a:t>
            </a:r>
            <a:r>
              <a:rPr lang="en-GB" b="1" i="1" dirty="0">
                <a:solidFill>
                  <a:schemeClr val="bg1"/>
                </a:solidFill>
                <a:effectLst>
                  <a:outerShdw blurRad="38100" dist="38100" dir="2700000" algn="tl">
                    <a:srgbClr val="000000">
                      <a:alpha val="43137"/>
                    </a:srgbClr>
                  </a:outerShdw>
                </a:effectLst>
              </a:rPr>
              <a:t>powder, aerosol or gas fire suppression system. </a:t>
            </a:r>
            <a:endParaRPr lang="en-US" dirty="0">
              <a:solidFill>
                <a:schemeClr val="bg1"/>
              </a:solidFill>
              <a:effectLst>
                <a:outerShdw blurRad="38100" dist="38100" dir="2700000" algn="tl">
                  <a:srgbClr val="000000">
                    <a:alpha val="43137"/>
                  </a:srgbClr>
                </a:outerShdw>
              </a:effectLst>
            </a:endParaRPr>
          </a:p>
        </p:txBody>
      </p:sp>
      <p:sp>
        <p:nvSpPr>
          <p:cNvPr id="8" name="Rectangle 1"/>
          <p:cNvSpPr>
            <a:spLocks noChangeArrowheads="1"/>
          </p:cNvSpPr>
          <p:nvPr/>
        </p:nvSpPr>
        <p:spPr bwMode="auto">
          <a:xfrm>
            <a:off x="7929948" y="6096067"/>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endParaRPr>
          </a:p>
        </p:txBody>
      </p:sp>
      <p:pic>
        <p:nvPicPr>
          <p:cNvPr id="9" name="Picture 2" descr="C:\Users\Vik\Desktop\Foto TPS-01\Герб Словакии мал.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TPS-01\TPS-01-M sm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69" y="1169731"/>
            <a:ext cx="2494282" cy="369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11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TECHNOPARK s.r.o\Foto\Foto TPS-01\TPS-01C Kontakty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 y="996311"/>
            <a:ext cx="3650769" cy="42619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747144" y="1446087"/>
            <a:ext cx="2582148" cy="1447576"/>
          </a:xfrm>
          <a:prstGeom prst="rect">
            <a:avLst/>
          </a:prstGeom>
        </p:spPr>
        <p:txBody>
          <a:bodyPr wrap="square">
            <a:spAutoFit/>
          </a:bodyPr>
          <a:lstStyle/>
          <a:p>
            <a:pPr>
              <a:lnSpc>
                <a:spcPct val="107000"/>
              </a:lnSpc>
              <a:spcAft>
                <a:spcPts val="800"/>
              </a:spcAft>
            </a:pPr>
            <a:r>
              <a:rPr lang="en-US" sz="2000" b="1" i="1" u="sng"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Modifications:</a:t>
            </a:r>
            <a:endParaRPr lang="ru-RU" sz="2000" b="1" i="1" u="sng"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marL="342900" indent="-342900">
              <a:buFont typeface="+mj-lt"/>
              <a:buAutoNum type="arabicPeriod"/>
            </a:pP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a:t>
            </a: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a:t>
            </a:r>
            <a:r>
              <a:rPr lang="sk-SK"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-72</a:t>
            </a:r>
            <a:endPar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a:p>
            <a:pPr marL="342900" indent="-342900">
              <a:buFont typeface="+mj-lt"/>
              <a:buAutoNum type="arabicPeriod"/>
            </a:pP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a:t>
            </a:r>
            <a:r>
              <a:rPr lang="sk-SK"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t>
            </a:r>
            <a:r>
              <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93</a:t>
            </a:r>
            <a:endParaRPr lang="ru-RU"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a:p>
            <a:pPr marL="342900" indent="-342900">
              <a:buFont typeface="+mj-lt"/>
              <a:buAutoNum type="arabicPeriod"/>
            </a:pPr>
            <a:r>
              <a:rPr lang="en-US"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TPS – </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01</a:t>
            </a:r>
            <a:r>
              <a:rPr lang="sk-SK"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a:t>
            </a:r>
            <a:r>
              <a:rPr lang="en-US"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t>
            </a:r>
            <a:r>
              <a:rPr lang="ru-RU" sz="20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110</a:t>
            </a:r>
            <a:endParaRPr lang="ru-RU" sz="20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graphicFrame>
        <p:nvGraphicFramePr>
          <p:cNvPr id="11" name="Table 5"/>
          <p:cNvGraphicFramePr>
            <a:graphicFrameLocks noGrp="1"/>
          </p:cNvGraphicFramePr>
          <p:nvPr>
            <p:extLst>
              <p:ext uri="{D42A27DB-BD31-4B8C-83A1-F6EECF244321}">
                <p14:modId xmlns:p14="http://schemas.microsoft.com/office/powerpoint/2010/main" val="1435526677"/>
              </p:ext>
            </p:extLst>
          </p:nvPr>
        </p:nvGraphicFramePr>
        <p:xfrm>
          <a:off x="6092811" y="1446087"/>
          <a:ext cx="5794665" cy="3569818"/>
        </p:xfrm>
        <a:graphic>
          <a:graphicData uri="http://schemas.openxmlformats.org/drawingml/2006/table">
            <a:tbl>
              <a:tblPr firstRow="1" firstCol="1" bandRow="1">
                <a:tableStyleId>{5C22544A-7EE6-4342-B048-85BDC9FD1C3A}</a:tableStyleId>
              </a:tblPr>
              <a:tblGrid>
                <a:gridCol w="2704348"/>
                <a:gridCol w="1623314"/>
                <a:gridCol w="1467003"/>
              </a:tblGrid>
              <a:tr h="291262">
                <a:tc gridSpan="2">
                  <a:txBody>
                    <a:bodyPr/>
                    <a:lstStyle/>
                    <a:p>
                      <a:pPr algn="ctr">
                        <a:lnSpc>
                          <a:spcPct val="107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Name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k-SK"/>
                    </a:p>
                  </a:txBody>
                  <a:tcPr/>
                </a:tc>
                <a:tc>
                  <a:txBody>
                    <a:bodyPr/>
                    <a:lstStyle/>
                    <a:p>
                      <a:pPr algn="ctr">
                        <a:lnSpc>
                          <a:spcPct val="107000"/>
                        </a:lnSpc>
                        <a:spcAft>
                          <a:spcPts val="0"/>
                        </a:spcAft>
                      </a:pP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Value</a:t>
                      </a:r>
                      <a:endParaRPr lang="en-US" sz="12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Weight,</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g</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k-SK"/>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 200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row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Size</a:t>
                      </a: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Diameter,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65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74930">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mm</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8047" marR="8047" marT="804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85</a:t>
                      </a:r>
                      <a:r>
                        <a:rPr lang="sk-SK" sz="1800" b="0" dirty="0">
                          <a:ln>
                            <a:solidFill>
                              <a:schemeClr val="bg1"/>
                            </a:solidFill>
                          </a:ln>
                          <a:solidFill>
                            <a:schemeClr val="bg1"/>
                          </a:solidFill>
                          <a:effectLst/>
                          <a:latin typeface="Arial" panose="020B0604020202020204" pitchFamily="34" charset="0"/>
                          <a:cs typeface="Arial" panose="020B0604020202020204" pitchFamily="34" charset="0"/>
                        </a:rPr>
                        <a:t>,0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Operational</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 range</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sym typeface="Symbol"/>
                        </a:rPr>
                        <a:t></a:t>
                      </a:r>
                      <a:r>
                        <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C</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k-SK"/>
                    </a:p>
                  </a:txBody>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a:ln>
                            <a:solidFill>
                              <a:schemeClr val="bg1"/>
                            </a:solidFill>
                          </a:ln>
                          <a:solidFill>
                            <a:schemeClr val="bg1"/>
                          </a:solidFill>
                          <a:effectLst/>
                          <a:latin typeface="Arial" panose="020B0604020202020204" pitchFamily="34" charset="0"/>
                          <a:cs typeface="Arial" panose="020B0604020202020204" pitchFamily="34" charset="0"/>
                        </a:rPr>
                        <a:t>6</a:t>
                      </a: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0 ÷ </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a:t>
                      </a: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100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rowSpan="3">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Impulse, generated by </a:t>
                      </a:r>
                      <a:endParaRPr lang="sk-SK"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endParaRPr>
                    </a:p>
                    <a:p>
                      <a:pPr>
                        <a:lnSpc>
                          <a:spcPct val="115000"/>
                        </a:lnSpc>
                        <a:spcAft>
                          <a:spcPts val="0"/>
                        </a:spcAft>
                      </a:pPr>
                      <a:r>
                        <a:rPr lang="sk-SK"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1 Ohm   resistance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V</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3.5 </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Amplitude, A</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3.0</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08893">
                <a:tc vMerge="1">
                  <a:txBody>
                    <a:bodyPr/>
                    <a:lstStyle/>
                    <a:p>
                      <a:endParaRPr lang="en-US"/>
                    </a:p>
                  </a:txBody>
                  <a:tcPr/>
                </a:tc>
                <a:tc>
                  <a:txBody>
                    <a:bodyPr/>
                    <a:lstStyle/>
                    <a:p>
                      <a:pPr indent="84455">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Length,</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baseline="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ms</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800" b="0" dirty="0">
                          <a:ln>
                            <a:solidFill>
                              <a:schemeClr val="bg1"/>
                            </a:solidFill>
                          </a:ln>
                          <a:solidFill>
                            <a:schemeClr val="bg1"/>
                          </a:solidFill>
                          <a:effectLst/>
                          <a:latin typeface="Arial" panose="020B0604020202020204" pitchFamily="34" charset="0"/>
                          <a:cs typeface="Arial" panose="020B0604020202020204" pitchFamily="34" charset="0"/>
                        </a:rPr>
                        <a:t>1</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3253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a:t>
                      </a:r>
                      <a:r>
                        <a:rPr lang="en-US" sz="2000" b="0" dirty="0" err="1"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Antiexplosion</a:t>
                      </a: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label</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k-SK"/>
                    </a:p>
                  </a:txBody>
                  <a:tcPr/>
                </a:tc>
                <a:tc>
                  <a:txBody>
                    <a:bodyPr/>
                    <a:lstStyle/>
                    <a:p>
                      <a:pPr algn="ctr">
                        <a:lnSpc>
                          <a:spcPct val="115000"/>
                        </a:lnSpc>
                        <a:spcAft>
                          <a:spcPts val="0"/>
                        </a:spcAft>
                      </a:pPr>
                      <a:r>
                        <a:rPr lang="ru-RU" sz="1800" b="0" dirty="0" smtClean="0">
                          <a:ln>
                            <a:solidFill>
                              <a:schemeClr val="bg1"/>
                            </a:solidFill>
                          </a:ln>
                          <a:solidFill>
                            <a:schemeClr val="bg1"/>
                          </a:solidFill>
                          <a:effectLst/>
                          <a:latin typeface="Arial" panose="020B0604020202020204" pitchFamily="34" charset="0"/>
                          <a:cs typeface="Arial" panose="020B0604020202020204" pitchFamily="34" charset="0"/>
                        </a:rPr>
                        <a:t>1</a:t>
                      </a: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ExibIIBT4</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32533">
                <a:tc gridSpan="2">
                  <a:txBody>
                    <a:bodyPr/>
                    <a:lstStyle/>
                    <a:p>
                      <a:pPr>
                        <a:lnSpc>
                          <a:spcPct val="115000"/>
                        </a:lnSpc>
                        <a:spcAft>
                          <a:spcPts val="0"/>
                        </a:spcAft>
                      </a:pPr>
                      <a:r>
                        <a:rPr lang="en-US" sz="20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Service</a:t>
                      </a:r>
                      <a:r>
                        <a:rPr lang="en-US" sz="20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span without maintenance</a:t>
                      </a:r>
                      <a:endParaRPr lang="en-US" sz="2000" b="0" dirty="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k-SK"/>
                    </a:p>
                  </a:txBody>
                  <a:tcPr/>
                </a:tc>
                <a:tc>
                  <a:txBody>
                    <a:bodyPr/>
                    <a:lstStyle/>
                    <a:p>
                      <a:pPr algn="ctr">
                        <a:lnSpc>
                          <a:spcPct val="115000"/>
                        </a:lnSpc>
                        <a:spcAft>
                          <a:spcPts val="0"/>
                        </a:spcAft>
                      </a:pPr>
                      <a:r>
                        <a:rPr lang="en-US" sz="1800" b="0" dirty="0" smtClean="0">
                          <a:ln>
                            <a:solidFill>
                              <a:schemeClr val="bg1"/>
                            </a:solidFill>
                          </a:ln>
                          <a:solidFill>
                            <a:schemeClr val="bg1"/>
                          </a:solidFill>
                          <a:effectLst/>
                          <a:latin typeface="Arial" panose="020B0604020202020204" pitchFamily="34" charset="0"/>
                          <a:cs typeface="Arial" panose="020B0604020202020204" pitchFamily="34" charset="0"/>
                        </a:rPr>
                        <a:t>1</a:t>
                      </a:r>
                      <a:r>
                        <a:rPr lang="sk-SK" sz="1800" b="0" dirty="0" smtClean="0">
                          <a:ln>
                            <a:solidFill>
                              <a:schemeClr val="bg1"/>
                            </a:solidFill>
                          </a:ln>
                          <a:solidFill>
                            <a:schemeClr val="bg1"/>
                          </a:solidFill>
                          <a:effectLst/>
                          <a:latin typeface="Arial" panose="020B0604020202020204" pitchFamily="34" charset="0"/>
                          <a:cs typeface="Arial" panose="020B0604020202020204" pitchFamily="34" charset="0"/>
                        </a:rPr>
                        <a:t>2</a:t>
                      </a:r>
                      <a:endParaRPr lang="en-US" sz="1800" b="0" dirty="0">
                        <a:ln>
                          <a:solidFill>
                            <a:schemeClr val="bg1"/>
                          </a:solidFill>
                        </a:ln>
                        <a:solidFill>
                          <a:schemeClr val="bg1"/>
                        </a:solidFill>
                        <a:effectLst/>
                        <a:latin typeface="Arial" panose="020B0604020202020204" pitchFamily="34" charset="0"/>
                        <a:ea typeface="Calibri"/>
                        <a:cs typeface="Arial" panose="020B0604020202020204" pitchFamily="34" charset="0"/>
                      </a:endParaRPr>
                    </a:p>
                  </a:txBody>
                  <a:tcPr marL="6974" marR="6974" marT="6974" marB="697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7"/>
          <p:cNvSpPr txBox="1"/>
          <p:nvPr/>
        </p:nvSpPr>
        <p:spPr>
          <a:xfrm>
            <a:off x="599090" y="5258220"/>
            <a:ext cx="11069746" cy="923330"/>
          </a:xfrm>
          <a:prstGeom prst="rect">
            <a:avLst/>
          </a:prstGeom>
          <a:noFill/>
        </p:spPr>
        <p:txBody>
          <a:bodyPr wrap="square" rtlCol="0">
            <a:spAutoFit/>
          </a:bodyPr>
          <a:lstStyle/>
          <a:p>
            <a:pPr algn="just"/>
            <a:r>
              <a:rPr lang="en-GB" b="1" u="sng" dirty="0">
                <a:solidFill>
                  <a:schemeClr val="bg1"/>
                </a:solidFill>
                <a:effectLst>
                  <a:outerShdw blurRad="38100" dist="38100" dir="2700000" algn="tl">
                    <a:srgbClr val="000000">
                      <a:alpha val="43137"/>
                    </a:srgbClr>
                  </a:outerShdw>
                </a:effectLst>
              </a:rPr>
              <a:t>Purpose</a:t>
            </a:r>
            <a:r>
              <a:rPr lang="en-GB" b="1" i="1" dirty="0">
                <a:solidFill>
                  <a:schemeClr val="bg1"/>
                </a:solidFill>
                <a:effectLst>
                  <a:outerShdw blurRad="38100" dist="38100" dir="2700000" algn="tl">
                    <a:srgbClr val="000000">
                      <a:alpha val="43137"/>
                    </a:srgbClr>
                  </a:outerShdw>
                </a:effectLst>
              </a:rPr>
              <a:t>: TPS is unique autonomous Thermal activation and detection device that </a:t>
            </a:r>
            <a:r>
              <a:rPr lang="en-GB" b="1" i="1" dirty="0" smtClean="0">
                <a:solidFill>
                  <a:schemeClr val="bg1"/>
                </a:solidFill>
                <a:effectLst>
                  <a:outerShdw blurRad="38100" dist="38100" dir="2700000" algn="tl">
                    <a:srgbClr val="000000">
                      <a:alpha val="43137"/>
                    </a:srgbClr>
                  </a:outerShdw>
                </a:effectLst>
              </a:rPr>
              <a:t>allows  capture of </a:t>
            </a:r>
            <a:r>
              <a:rPr lang="en-GB" b="1" i="1" dirty="0">
                <a:solidFill>
                  <a:schemeClr val="bg1"/>
                </a:solidFill>
                <a:effectLst>
                  <a:outerShdw blurRad="38100" dist="38100" dir="2700000" algn="tl">
                    <a:srgbClr val="000000">
                      <a:alpha val="43137"/>
                    </a:srgbClr>
                  </a:outerShdw>
                </a:effectLst>
              </a:rPr>
              <a:t>fire and </a:t>
            </a:r>
            <a:r>
              <a:rPr lang="en-GB" b="1" i="1" dirty="0" smtClean="0">
                <a:solidFill>
                  <a:schemeClr val="bg1"/>
                </a:solidFill>
                <a:effectLst>
                  <a:outerShdw blurRad="38100" dist="38100" dir="2700000" algn="tl">
                    <a:srgbClr val="000000">
                      <a:alpha val="43137"/>
                    </a:srgbClr>
                  </a:outerShdw>
                </a:effectLst>
              </a:rPr>
              <a:t>activation of </a:t>
            </a:r>
            <a:r>
              <a:rPr lang="en-GB" b="1" i="1" dirty="0">
                <a:solidFill>
                  <a:schemeClr val="bg1"/>
                </a:solidFill>
                <a:effectLst>
                  <a:outerShdw blurRad="38100" dist="38100" dir="2700000" algn="tl">
                    <a:srgbClr val="000000">
                      <a:alpha val="43137"/>
                    </a:srgbClr>
                  </a:outerShdw>
                </a:effectLst>
              </a:rPr>
              <a:t>powder, aerosol or gas fire suppression </a:t>
            </a:r>
            <a:r>
              <a:rPr lang="en-GB" b="1" i="1" dirty="0" smtClean="0">
                <a:solidFill>
                  <a:schemeClr val="bg1"/>
                </a:solidFill>
                <a:effectLst>
                  <a:outerShdw blurRad="38100" dist="38100" dir="2700000" algn="tl">
                    <a:srgbClr val="000000">
                      <a:alpha val="43137"/>
                    </a:srgbClr>
                  </a:outerShdw>
                </a:effectLst>
              </a:rPr>
              <a:t>systems. </a:t>
            </a:r>
            <a:r>
              <a:rPr lang="en-GB" b="1" i="1" dirty="0">
                <a:solidFill>
                  <a:schemeClr val="bg1"/>
                </a:solidFill>
                <a:effectLst>
                  <a:outerShdw blurRad="38100" dist="38100" dir="2700000" algn="tl">
                    <a:srgbClr val="000000">
                      <a:alpha val="43137"/>
                    </a:srgbClr>
                  </a:outerShdw>
                </a:effectLst>
              </a:rPr>
              <a:t>The apparatus also includes the possibility of </a:t>
            </a:r>
            <a:r>
              <a:rPr lang="en-GB" b="1" i="1" dirty="0" smtClean="0">
                <a:solidFill>
                  <a:schemeClr val="bg1"/>
                </a:solidFill>
                <a:effectLst>
                  <a:outerShdw blurRad="38100" dist="38100" dir="2700000" algn="tl">
                    <a:srgbClr val="000000">
                      <a:alpha val="43137"/>
                    </a:srgbClr>
                  </a:outerShdw>
                </a:effectLst>
              </a:rPr>
              <a:t> </a:t>
            </a:r>
            <a:r>
              <a:rPr lang="en-GB" b="1" i="1" dirty="0">
                <a:solidFill>
                  <a:schemeClr val="bg1"/>
                </a:solidFill>
                <a:effectLst>
                  <a:outerShdw blurRad="38100" dist="38100" dir="2700000" algn="tl">
                    <a:srgbClr val="000000">
                      <a:alpha val="43137"/>
                    </a:srgbClr>
                  </a:outerShdw>
                </a:effectLst>
              </a:rPr>
              <a:t>a signal </a:t>
            </a:r>
            <a:r>
              <a:rPr lang="en-GB" b="1" i="1" dirty="0" smtClean="0">
                <a:solidFill>
                  <a:schemeClr val="bg1"/>
                </a:solidFill>
                <a:effectLst>
                  <a:outerShdw blurRad="38100" dist="38100" dir="2700000" algn="tl">
                    <a:srgbClr val="000000">
                      <a:alpha val="43137"/>
                    </a:srgbClr>
                  </a:outerShdw>
                </a:effectLst>
              </a:rPr>
              <a:t>delivery to </a:t>
            </a:r>
            <a:r>
              <a:rPr lang="en-GB" b="1" i="1" dirty="0">
                <a:solidFill>
                  <a:schemeClr val="bg1"/>
                </a:solidFill>
                <a:effectLst>
                  <a:outerShdw blurRad="38100" dist="38100" dir="2700000" algn="tl">
                    <a:srgbClr val="000000">
                      <a:alpha val="43137"/>
                    </a:srgbClr>
                  </a:outerShdw>
                </a:effectLst>
              </a:rPr>
              <a:t>the fire panel and a switch </a:t>
            </a:r>
            <a:r>
              <a:rPr lang="en-GB" b="1" i="1" dirty="0" smtClean="0">
                <a:solidFill>
                  <a:schemeClr val="bg1"/>
                </a:solidFill>
                <a:effectLst>
                  <a:outerShdw blurRad="38100" dist="38100" dir="2700000" algn="tl">
                    <a:srgbClr val="000000">
                      <a:alpha val="43137"/>
                    </a:srgbClr>
                  </a:outerShdw>
                </a:effectLst>
              </a:rPr>
              <a:t>for </a:t>
            </a:r>
            <a:r>
              <a:rPr lang="en-GB" b="1" i="1" dirty="0">
                <a:solidFill>
                  <a:schemeClr val="bg1"/>
                </a:solidFill>
                <a:effectLst>
                  <a:outerShdw blurRad="38100" dist="38100" dir="2700000" algn="tl">
                    <a:srgbClr val="000000">
                      <a:alpha val="43137"/>
                    </a:srgbClr>
                  </a:outerShdw>
                </a:effectLst>
              </a:rPr>
              <a:t>electronic equipment or </a:t>
            </a:r>
            <a:r>
              <a:rPr lang="en-GB" b="1" i="1" dirty="0" smtClean="0">
                <a:solidFill>
                  <a:schemeClr val="bg1"/>
                </a:solidFill>
                <a:effectLst>
                  <a:outerShdw blurRad="38100" dist="38100" dir="2700000" algn="tl">
                    <a:srgbClr val="000000">
                      <a:alpha val="43137"/>
                    </a:srgbClr>
                  </a:outerShdw>
                </a:effectLst>
              </a:rPr>
              <a:t>activation of </a:t>
            </a:r>
            <a:r>
              <a:rPr lang="en-GB" b="1" i="1" dirty="0">
                <a:solidFill>
                  <a:schemeClr val="bg1"/>
                </a:solidFill>
                <a:effectLst>
                  <a:outerShdw blurRad="38100" dist="38100" dir="2700000" algn="tl">
                    <a:srgbClr val="000000">
                      <a:alpha val="43137"/>
                    </a:srgbClr>
                  </a:outerShdw>
                </a:effectLst>
              </a:rPr>
              <a:t>the alarm system.</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78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Подключение.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085850"/>
            <a:ext cx="7400925" cy="40094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24100" y="397696"/>
            <a:ext cx="7081838" cy="523220"/>
          </a:xfrm>
          <a:prstGeom prst="rect">
            <a:avLst/>
          </a:prstGeom>
        </p:spPr>
        <p:txBody>
          <a:bodyPr wrap="square">
            <a:spAutoFit/>
          </a:bodyPr>
          <a:lstStyle/>
          <a:p>
            <a:r>
              <a:rPr lang="en-US" sz="2800" b="1" dirty="0" smtClean="0">
                <a:solidFill>
                  <a:srgbClr val="00B0F0"/>
                </a:solidFill>
                <a:effectLst>
                  <a:outerShdw blurRad="38100" dist="38100" dir="2700000" algn="tl">
                    <a:srgbClr val="000000">
                      <a:alpha val="43137"/>
                    </a:srgbClr>
                  </a:outerShdw>
                </a:effectLst>
                <a:cs typeface="Arial" panose="020B0604020202020204" pitchFamily="34" charset="0"/>
              </a:rPr>
              <a:t>Autonomous activation device </a:t>
            </a:r>
            <a:r>
              <a:rPr lang="en-US" sz="2800" b="1" dirty="0">
                <a:solidFill>
                  <a:srgbClr val="00B0F0"/>
                </a:solidFill>
                <a:effectLst>
                  <a:outerShdw blurRad="38100" dist="38100" dir="2700000" algn="tl">
                    <a:srgbClr val="000000">
                      <a:alpha val="43137"/>
                    </a:srgbClr>
                  </a:outerShdw>
                </a:effectLst>
                <a:cs typeface="Arial" panose="020B0604020202020204" pitchFamily="34" charset="0"/>
              </a:rPr>
              <a:t>TPS – </a:t>
            </a:r>
            <a:r>
              <a:rPr lang="en-US" sz="2800" b="1" dirty="0" smtClean="0">
                <a:solidFill>
                  <a:srgbClr val="00B0F0"/>
                </a:solidFill>
                <a:effectLst>
                  <a:outerShdw blurRad="38100" dist="38100" dir="2700000" algn="tl">
                    <a:srgbClr val="000000">
                      <a:alpha val="43137"/>
                    </a:srgbClr>
                  </a:outerShdw>
                </a:effectLst>
                <a:cs typeface="Arial" panose="020B0604020202020204" pitchFamily="34" charset="0"/>
              </a:rPr>
              <a:t>01</a:t>
            </a:r>
            <a:endParaRPr lang="en-US" sz="2800" dirty="0">
              <a:solidFill>
                <a:srgbClr val="00B0F0"/>
              </a:solidFill>
            </a:endParaRPr>
          </a:p>
        </p:txBody>
      </p:sp>
      <p:pic>
        <p:nvPicPr>
          <p:cNvPr id="7"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14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34533" y="364986"/>
            <a:ext cx="7874494" cy="990599"/>
          </a:xfrm>
        </p:spPr>
        <p:txBody>
          <a:bodyPr>
            <a:normAutofit fontScale="90000"/>
          </a:bodyPr>
          <a:lstStyle/>
          <a:p>
            <a:pPr algn="ctr"/>
            <a:r>
              <a:rPr lang="sk-SK" sz="40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SA-01.1</a:t>
            </a:r>
            <a:r>
              <a:rPr lang="ru-RU" sz="40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t/>
            </a:r>
            <a:br>
              <a:rPr lang="ru-RU" sz="4000" b="1" dirty="0" smtClean="0">
                <a:solidFill>
                  <a:srgbClr val="00B0F0"/>
                </a:solidFill>
                <a:effectLst>
                  <a:outerShdw blurRad="38100" dist="38100" dir="2700000" algn="tl">
                    <a:srgbClr val="000000">
                      <a:alpha val="43137"/>
                    </a:srgbClr>
                  </a:outerShdw>
                </a:effectLst>
                <a:latin typeface="+mn-lt"/>
                <a:cs typeface="Arial" panose="020B0604020202020204" pitchFamily="34" charset="0"/>
              </a:rPr>
            </a:br>
            <a:r>
              <a:rPr lang="sk-SK" sz="2800" b="1" i="1" dirty="0" smtClean="0">
                <a:solidFill>
                  <a:srgbClr val="00B0F0"/>
                </a:solidFill>
                <a:effectLst>
                  <a:outerShdw blurRad="38100" dist="38100" dir="2700000" algn="tl">
                    <a:srgbClr val="000000">
                      <a:alpha val="43137"/>
                    </a:srgbClr>
                  </a:outerShdw>
                </a:effectLst>
                <a:cs typeface="Arial" panose="020B0604020202020204" pitchFamily="34" charset="0"/>
              </a:rPr>
              <a:t>Alarm </a:t>
            </a:r>
            <a:r>
              <a:rPr lang="en-US" sz="2800" b="1" i="1" dirty="0" smtClean="0">
                <a:solidFill>
                  <a:srgbClr val="00B0F0"/>
                </a:solidFill>
                <a:effectLst>
                  <a:outerShdw blurRad="38100" dist="38100" dir="2700000" algn="tl">
                    <a:srgbClr val="000000">
                      <a:alpha val="43137"/>
                    </a:srgbClr>
                  </a:outerShdw>
                </a:effectLst>
                <a:cs typeface="Arial" panose="020B0604020202020204" pitchFamily="34" charset="0"/>
              </a:rPr>
              <a:t>system</a:t>
            </a:r>
            <a:endParaRPr lang="en-US" sz="2700" b="1" i="1" dirty="0">
              <a:solidFill>
                <a:srgbClr val="00B0F0"/>
              </a:solidFill>
              <a:effectLst>
                <a:outerShdw blurRad="38100" dist="38100" dir="2700000" algn="tl">
                  <a:srgbClr val="000000">
                    <a:alpha val="43137"/>
                  </a:srgbClr>
                </a:outerShdw>
              </a:effectLst>
              <a:latin typeface="+mn-lt"/>
              <a:cs typeface="Arial" panose="020B0604020202020204" pitchFamily="34" charset="0"/>
            </a:endParaRPr>
          </a:p>
        </p:txBody>
      </p:sp>
      <p:sp>
        <p:nvSpPr>
          <p:cNvPr id="5"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6"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TECHNOPARK s.r.o\Foto\Сирена SA-01.1\Foto SA-01\Siren foto\041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857" y="1828799"/>
            <a:ext cx="3166711" cy="40202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TECHNOPARK s.r.o\Foto\Сирена SA-01.1\Foto SA-01\Siren foto\021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06" y="1309384"/>
            <a:ext cx="4031483" cy="5059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TECHNOPARK s.r.o\Foto\Сирена SA-01.1\Foto SA-01\Siren foto\05 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4725" y="2095883"/>
            <a:ext cx="1438275" cy="301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54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62617" y="72472"/>
            <a:ext cx="6265617" cy="1116972"/>
          </a:xfrm>
          <a:prstGeom prst="rect">
            <a:avLst/>
          </a:prstGeom>
        </p:spPr>
        <p:txBody>
          <a:bodyPr wrap="square">
            <a:spAutoFit/>
          </a:bodyPr>
          <a:lstStyle/>
          <a:p>
            <a:pPr algn="ctr">
              <a:lnSpc>
                <a:spcPct val="107000"/>
              </a:lnSpc>
              <a:spcAft>
                <a:spcPts val="800"/>
              </a:spcAft>
            </a:pPr>
            <a:r>
              <a:rPr lang="sk-SK" sz="2800" b="1" dirty="0" smtClean="0">
                <a:solidFill>
                  <a:srgbClr val="00B0F0"/>
                </a:solidFill>
              </a:rPr>
              <a:t>S</a:t>
            </a:r>
            <a:r>
              <a:rPr lang="en-US" sz="2800" b="1" dirty="0" smtClean="0">
                <a:solidFill>
                  <a:srgbClr val="00B0F0"/>
                </a:solidFill>
              </a:rPr>
              <a:t>A</a:t>
            </a:r>
            <a:r>
              <a:rPr lang="sk-SK" sz="2800" b="1" dirty="0" smtClean="0">
                <a:solidFill>
                  <a:srgbClr val="00B0F0"/>
                </a:solidFill>
              </a:rPr>
              <a:t>-</a:t>
            </a:r>
            <a:r>
              <a:rPr lang="en-US" sz="2800" b="1" dirty="0" smtClean="0">
                <a:solidFill>
                  <a:srgbClr val="00B0F0"/>
                </a:solidFill>
              </a:rPr>
              <a:t>01</a:t>
            </a:r>
            <a:r>
              <a:rPr lang="sk-SK" sz="2800" b="1" dirty="0" smtClean="0">
                <a:solidFill>
                  <a:srgbClr val="00B0F0"/>
                </a:solidFill>
              </a:rPr>
              <a:t> </a:t>
            </a:r>
          </a:p>
          <a:p>
            <a:pPr algn="ctr">
              <a:lnSpc>
                <a:spcPct val="107000"/>
              </a:lnSpc>
              <a:spcAft>
                <a:spcPts val="800"/>
              </a:spcAft>
            </a:pPr>
            <a:r>
              <a:rPr lang="en-US" sz="2800" dirty="0">
                <a:solidFill>
                  <a:srgbClr val="00B0F0"/>
                </a:solidFill>
              </a:rPr>
              <a:t>The alarm siren with beacon</a:t>
            </a:r>
            <a:endParaRPr lang="sk-SK" sz="2800" dirty="0">
              <a:solidFill>
                <a:srgbClr val="00B0F0"/>
              </a:solidFill>
              <a:effectLst/>
              <a:ea typeface="Calibri" panose="020F0502020204030204" pitchFamily="34" charset="0"/>
              <a:cs typeface="Times New Roman" panose="02020603050405020304" pitchFamily="18" charset="0"/>
            </a:endParaRPr>
          </a:p>
        </p:txBody>
      </p:sp>
      <p:pic>
        <p:nvPicPr>
          <p:cNvPr id="6" name="Picture 2" descr="D:\TECHNOPARK s.r.o\Foto\Сирена SA-01.1\SA-01.1 sm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189444"/>
            <a:ext cx="5039712" cy="3430266"/>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p:cNvSpPr/>
          <p:nvPr/>
        </p:nvSpPr>
        <p:spPr>
          <a:xfrm>
            <a:off x="5995425" y="1298037"/>
            <a:ext cx="6002134" cy="3970318"/>
          </a:xfrm>
          <a:prstGeom prst="rect">
            <a:avLst/>
          </a:prstGeom>
        </p:spPr>
        <p:txBody>
          <a:bodyPr wrap="square">
            <a:spAutoFit/>
          </a:bodyPr>
          <a:lstStyle/>
          <a:p>
            <a:pPr algn="ctr"/>
            <a:r>
              <a:rPr lang="en-US" b="1" i="1" dirty="0" smtClean="0">
                <a:solidFill>
                  <a:srgbClr val="00B0F0"/>
                </a:solidFill>
              </a:rPr>
              <a:t>Technical</a:t>
            </a:r>
            <a:r>
              <a:rPr lang="sk-SK" b="1" i="1" dirty="0" smtClean="0">
                <a:solidFill>
                  <a:srgbClr val="00B0F0"/>
                </a:solidFill>
              </a:rPr>
              <a:t> </a:t>
            </a:r>
            <a:r>
              <a:rPr lang="en-US" b="1" i="1" dirty="0" smtClean="0">
                <a:solidFill>
                  <a:srgbClr val="00B0F0"/>
                </a:solidFill>
              </a:rPr>
              <a:t>parameters</a:t>
            </a:r>
            <a:r>
              <a:rPr lang="sk-SK" b="1" i="1" dirty="0" smtClean="0">
                <a:solidFill>
                  <a:srgbClr val="00B0F0"/>
                </a:solidFill>
              </a:rPr>
              <a:t>  SA-01</a:t>
            </a:r>
            <a:endParaRPr lang="sk-SK" b="1" dirty="0">
              <a:solidFill>
                <a:srgbClr val="00B0F0"/>
              </a:solidFill>
            </a:endParaRPr>
          </a:p>
          <a:p>
            <a:pPr lvl="0"/>
            <a:r>
              <a:rPr lang="en-US" b="1" dirty="0" smtClean="0">
                <a:solidFill>
                  <a:srgbClr val="00B0F0"/>
                </a:solidFill>
              </a:rPr>
              <a:t>Sizes</a:t>
            </a:r>
            <a:r>
              <a:rPr lang="sk-SK" b="1" dirty="0" smtClean="0">
                <a:solidFill>
                  <a:srgbClr val="00B0F0"/>
                </a:solidFill>
              </a:rPr>
              <a:t> </a:t>
            </a:r>
            <a:r>
              <a:rPr lang="en-US" b="1" dirty="0" smtClean="0">
                <a:solidFill>
                  <a:srgbClr val="00B0F0"/>
                </a:solidFill>
              </a:rPr>
              <a:t>of</a:t>
            </a:r>
            <a:r>
              <a:rPr lang="sk-SK" b="1" dirty="0" smtClean="0">
                <a:solidFill>
                  <a:srgbClr val="00B0F0"/>
                </a:solidFill>
              </a:rPr>
              <a:t> </a:t>
            </a:r>
            <a:r>
              <a:rPr lang="en-US" b="1" dirty="0" smtClean="0">
                <a:solidFill>
                  <a:srgbClr val="00B0F0"/>
                </a:solidFill>
              </a:rPr>
              <a:t>the</a:t>
            </a:r>
            <a:r>
              <a:rPr lang="sk-SK" b="1" dirty="0" smtClean="0">
                <a:solidFill>
                  <a:srgbClr val="00B0F0"/>
                </a:solidFill>
              </a:rPr>
              <a:t> </a:t>
            </a:r>
            <a:r>
              <a:rPr lang="en-US" b="1" dirty="0" smtClean="0">
                <a:solidFill>
                  <a:srgbClr val="00B0F0"/>
                </a:solidFill>
              </a:rPr>
              <a:t>siren</a:t>
            </a:r>
            <a:r>
              <a:rPr lang="sk-SK" b="1" dirty="0" smtClean="0">
                <a:solidFill>
                  <a:srgbClr val="00B0F0"/>
                </a:solidFill>
              </a:rPr>
              <a:t>, mm                                        </a:t>
            </a:r>
            <a:r>
              <a:rPr lang="en-US" b="1" dirty="0" smtClean="0">
                <a:solidFill>
                  <a:srgbClr val="00B0F0"/>
                </a:solidFill>
              </a:rPr>
              <a:t> </a:t>
            </a:r>
            <a:r>
              <a:rPr lang="sk-SK" b="1" dirty="0" smtClean="0">
                <a:solidFill>
                  <a:srgbClr val="00B0F0"/>
                </a:solidFill>
              </a:rPr>
              <a:t>76×79×204</a:t>
            </a:r>
            <a:endParaRPr lang="sk-SK" b="1" dirty="0">
              <a:solidFill>
                <a:srgbClr val="00B0F0"/>
              </a:solidFill>
            </a:endParaRPr>
          </a:p>
          <a:p>
            <a:r>
              <a:rPr lang="en-US" b="1" dirty="0">
                <a:solidFill>
                  <a:srgbClr val="00B0F0"/>
                </a:solidFill>
              </a:rPr>
              <a:t>Sizes</a:t>
            </a:r>
            <a:r>
              <a:rPr lang="sk-SK" b="1" dirty="0">
                <a:solidFill>
                  <a:srgbClr val="00B0F0"/>
                </a:solidFill>
              </a:rPr>
              <a:t> </a:t>
            </a:r>
            <a:r>
              <a:rPr lang="en-US" b="1" dirty="0">
                <a:solidFill>
                  <a:srgbClr val="00B0F0"/>
                </a:solidFill>
              </a:rPr>
              <a:t>of</a:t>
            </a:r>
            <a:r>
              <a:rPr lang="sk-SK" b="1" dirty="0">
                <a:solidFill>
                  <a:srgbClr val="00B0F0"/>
                </a:solidFill>
              </a:rPr>
              <a:t> </a:t>
            </a:r>
            <a:r>
              <a:rPr lang="en-US" b="1" dirty="0" smtClean="0">
                <a:solidFill>
                  <a:srgbClr val="00B0F0"/>
                </a:solidFill>
              </a:rPr>
              <a:t>the</a:t>
            </a:r>
            <a:r>
              <a:rPr lang="sk-SK" b="1" dirty="0" smtClean="0">
                <a:solidFill>
                  <a:srgbClr val="00B0F0"/>
                </a:solidFill>
              </a:rPr>
              <a:t> box, </a:t>
            </a:r>
            <a:r>
              <a:rPr lang="sk-SK" b="1" dirty="0">
                <a:solidFill>
                  <a:srgbClr val="00B0F0"/>
                </a:solidFill>
              </a:rPr>
              <a:t>mm                                        </a:t>
            </a:r>
            <a:r>
              <a:rPr lang="sk-SK" b="1" dirty="0" smtClean="0">
                <a:solidFill>
                  <a:srgbClr val="00B0F0"/>
                </a:solidFill>
              </a:rPr>
              <a:t>245×190×100</a:t>
            </a:r>
            <a:endParaRPr lang="sk-SK" b="1" dirty="0">
              <a:solidFill>
                <a:srgbClr val="00B0F0"/>
              </a:solidFill>
            </a:endParaRPr>
          </a:p>
          <a:p>
            <a:pPr lvl="0"/>
            <a:r>
              <a:rPr lang="en-US" b="1" dirty="0" smtClean="0">
                <a:solidFill>
                  <a:srgbClr val="00B0F0"/>
                </a:solidFill>
              </a:rPr>
              <a:t>Weight</a:t>
            </a:r>
            <a:r>
              <a:rPr lang="sk-SK" b="1" dirty="0" smtClean="0">
                <a:solidFill>
                  <a:srgbClr val="00B0F0"/>
                </a:solidFill>
              </a:rPr>
              <a:t>, </a:t>
            </a:r>
            <a:r>
              <a:rPr lang="sk-SK" b="1" dirty="0">
                <a:solidFill>
                  <a:srgbClr val="00B0F0"/>
                </a:solidFill>
              </a:rPr>
              <a:t>kg	     </a:t>
            </a:r>
            <a:r>
              <a:rPr lang="sk-SK" b="1" dirty="0" smtClean="0">
                <a:solidFill>
                  <a:srgbClr val="00B0F0"/>
                </a:solidFill>
              </a:rPr>
              <a:t>                                       </a:t>
            </a:r>
            <a:r>
              <a:rPr lang="en-US" b="1" dirty="0" smtClean="0">
                <a:solidFill>
                  <a:srgbClr val="00B0F0"/>
                </a:solidFill>
              </a:rPr>
              <a:t>1,150</a:t>
            </a:r>
            <a:endParaRPr lang="sk-SK" b="1" dirty="0">
              <a:solidFill>
                <a:srgbClr val="00B0F0"/>
              </a:solidFill>
            </a:endParaRPr>
          </a:p>
          <a:p>
            <a:pPr lvl="0"/>
            <a:r>
              <a:rPr lang="en-US" b="1" dirty="0" smtClean="0">
                <a:solidFill>
                  <a:srgbClr val="00B0F0"/>
                </a:solidFill>
              </a:rPr>
              <a:t>Voltage</a:t>
            </a:r>
            <a:r>
              <a:rPr lang="sk-SK" b="1" dirty="0" smtClean="0">
                <a:solidFill>
                  <a:srgbClr val="00B0F0"/>
                </a:solidFill>
              </a:rPr>
              <a:t>, V</a:t>
            </a:r>
            <a:r>
              <a:rPr lang="sk-SK" b="1" dirty="0">
                <a:solidFill>
                  <a:srgbClr val="00B0F0"/>
                </a:solidFill>
              </a:rPr>
              <a:t>	                           </a:t>
            </a:r>
            <a:r>
              <a:rPr lang="sk-SK" b="1" dirty="0" smtClean="0">
                <a:solidFill>
                  <a:srgbClr val="00B0F0"/>
                </a:solidFill>
              </a:rPr>
              <a:t>	          230,0</a:t>
            </a:r>
            <a:endParaRPr lang="sk-SK" b="1" dirty="0">
              <a:solidFill>
                <a:srgbClr val="00B0F0"/>
              </a:solidFill>
            </a:endParaRPr>
          </a:p>
          <a:p>
            <a:pPr lvl="0"/>
            <a:r>
              <a:rPr lang="sk-SK" b="1" dirty="0" err="1">
                <a:solidFill>
                  <a:srgbClr val="00B0F0"/>
                </a:solidFill>
              </a:rPr>
              <a:t>Power</a:t>
            </a:r>
            <a:r>
              <a:rPr lang="sk-SK" b="1" dirty="0">
                <a:solidFill>
                  <a:srgbClr val="00B0F0"/>
                </a:solidFill>
              </a:rPr>
              <a:t>, </a:t>
            </a:r>
            <a:r>
              <a:rPr lang="sk-SK" b="1" dirty="0" smtClean="0">
                <a:solidFill>
                  <a:srgbClr val="00B0F0"/>
                </a:solidFill>
              </a:rPr>
              <a:t>W                                                                 6,0</a:t>
            </a:r>
          </a:p>
          <a:p>
            <a:pPr lvl="0"/>
            <a:r>
              <a:rPr lang="sk-SK" b="1" dirty="0" err="1" smtClean="0">
                <a:solidFill>
                  <a:srgbClr val="00B0F0"/>
                </a:solidFill>
              </a:rPr>
              <a:t>Sound</a:t>
            </a:r>
            <a:r>
              <a:rPr lang="sk-SK" b="1" dirty="0" smtClean="0">
                <a:solidFill>
                  <a:srgbClr val="00B0F0"/>
                </a:solidFill>
              </a:rPr>
              <a:t> </a:t>
            </a:r>
            <a:r>
              <a:rPr lang="sk-SK" b="1" dirty="0" err="1" smtClean="0">
                <a:solidFill>
                  <a:srgbClr val="00B0F0"/>
                </a:solidFill>
              </a:rPr>
              <a:t>volume</a:t>
            </a:r>
            <a:r>
              <a:rPr lang="sk-SK" b="1" dirty="0" smtClean="0">
                <a:solidFill>
                  <a:srgbClr val="00B0F0"/>
                </a:solidFill>
              </a:rPr>
              <a:t>, dB</a:t>
            </a:r>
            <a:r>
              <a:rPr lang="sk-SK" b="1" dirty="0">
                <a:solidFill>
                  <a:srgbClr val="00B0F0"/>
                </a:solidFill>
              </a:rPr>
              <a:t>	                  </a:t>
            </a:r>
            <a:r>
              <a:rPr lang="en-US" b="1" dirty="0" smtClean="0">
                <a:solidFill>
                  <a:srgbClr val="00B0F0"/>
                </a:solidFill>
              </a:rPr>
              <a:t>   </a:t>
            </a:r>
            <a:r>
              <a:rPr lang="sk-SK" b="1" dirty="0">
                <a:solidFill>
                  <a:srgbClr val="00B0F0"/>
                </a:solidFill>
              </a:rPr>
              <a:t>        </a:t>
            </a:r>
            <a:r>
              <a:rPr lang="sk-SK" b="1" dirty="0" smtClean="0">
                <a:solidFill>
                  <a:srgbClr val="00B0F0"/>
                </a:solidFill>
              </a:rPr>
              <a:t>                  92,0</a:t>
            </a:r>
          </a:p>
          <a:p>
            <a:pPr lvl="0"/>
            <a:r>
              <a:rPr lang="sk-SK" b="1" dirty="0" err="1" smtClean="0">
                <a:solidFill>
                  <a:srgbClr val="00B0F0"/>
                </a:solidFill>
              </a:rPr>
              <a:t>Electricity</a:t>
            </a:r>
            <a:r>
              <a:rPr lang="sk-SK" b="1" dirty="0" smtClean="0">
                <a:solidFill>
                  <a:srgbClr val="00B0F0"/>
                </a:solidFill>
              </a:rPr>
              <a:t> </a:t>
            </a:r>
            <a:r>
              <a:rPr lang="sk-SK" b="1" dirty="0" err="1" smtClean="0">
                <a:solidFill>
                  <a:srgbClr val="00B0F0"/>
                </a:solidFill>
              </a:rPr>
              <a:t>consumption</a:t>
            </a:r>
            <a:r>
              <a:rPr lang="sk-SK" b="1" dirty="0" smtClean="0">
                <a:solidFill>
                  <a:srgbClr val="00B0F0"/>
                </a:solidFill>
              </a:rPr>
              <a:t>, A</a:t>
            </a:r>
            <a:r>
              <a:rPr lang="sk-SK" b="1" dirty="0">
                <a:solidFill>
                  <a:srgbClr val="00B0F0"/>
                </a:solidFill>
              </a:rPr>
              <a:t>                 </a:t>
            </a:r>
            <a:r>
              <a:rPr lang="sk-SK" b="1" dirty="0" smtClean="0">
                <a:solidFill>
                  <a:srgbClr val="00B0F0"/>
                </a:solidFill>
              </a:rPr>
              <a:t>                             0,1</a:t>
            </a:r>
          </a:p>
          <a:p>
            <a:pPr lvl="0"/>
            <a:r>
              <a:rPr lang="sk-SK" b="1" dirty="0" err="1" smtClean="0">
                <a:solidFill>
                  <a:srgbClr val="00B0F0"/>
                </a:solidFill>
              </a:rPr>
              <a:t>Color</a:t>
            </a:r>
            <a:r>
              <a:rPr lang="sk-SK" b="1" dirty="0" smtClean="0">
                <a:solidFill>
                  <a:srgbClr val="00B0F0"/>
                </a:solidFill>
              </a:rPr>
              <a:t> </a:t>
            </a:r>
            <a:r>
              <a:rPr lang="sk-SK" b="1" dirty="0" err="1" smtClean="0">
                <a:solidFill>
                  <a:srgbClr val="00B0F0"/>
                </a:solidFill>
              </a:rPr>
              <a:t>of</a:t>
            </a:r>
            <a:r>
              <a:rPr lang="sk-SK" b="1" dirty="0" smtClean="0">
                <a:solidFill>
                  <a:srgbClr val="00B0F0"/>
                </a:solidFill>
              </a:rPr>
              <a:t> </a:t>
            </a:r>
            <a:r>
              <a:rPr lang="sk-SK" b="1" dirty="0" err="1" smtClean="0">
                <a:solidFill>
                  <a:srgbClr val="00B0F0"/>
                </a:solidFill>
              </a:rPr>
              <a:t>lamp</a:t>
            </a:r>
            <a:r>
              <a:rPr lang="sk-SK" b="1" dirty="0" smtClean="0">
                <a:solidFill>
                  <a:srgbClr val="00B0F0"/>
                </a:solidFill>
              </a:rPr>
              <a:t> </a:t>
            </a:r>
            <a:r>
              <a:rPr lang="sk-SK" b="1" dirty="0" err="1" smtClean="0">
                <a:solidFill>
                  <a:srgbClr val="00B0F0"/>
                </a:solidFill>
              </a:rPr>
              <a:t>cover</a:t>
            </a:r>
            <a:r>
              <a:rPr lang="sk-SK" b="1" dirty="0" smtClean="0">
                <a:solidFill>
                  <a:srgbClr val="00B0F0"/>
                </a:solidFill>
              </a:rPr>
              <a:t>                                     Oranžová (červena)</a:t>
            </a:r>
            <a:endParaRPr lang="sk-SK" b="1" dirty="0">
              <a:solidFill>
                <a:srgbClr val="00B0F0"/>
              </a:solidFill>
            </a:endParaRPr>
          </a:p>
          <a:p>
            <a:pPr lvl="0"/>
            <a:r>
              <a:rPr lang="sk-SK" b="1" dirty="0" smtClean="0">
                <a:solidFill>
                  <a:srgbClr val="00B0F0"/>
                </a:solidFill>
              </a:rPr>
              <a:t>Type </a:t>
            </a:r>
            <a:r>
              <a:rPr lang="sk-SK" b="1" dirty="0" err="1" smtClean="0">
                <a:solidFill>
                  <a:srgbClr val="00B0F0"/>
                </a:solidFill>
              </a:rPr>
              <a:t>of</a:t>
            </a:r>
            <a:r>
              <a:rPr lang="sk-SK" b="1" dirty="0" smtClean="0">
                <a:solidFill>
                  <a:srgbClr val="00B0F0"/>
                </a:solidFill>
              </a:rPr>
              <a:t> </a:t>
            </a:r>
            <a:r>
              <a:rPr lang="sk-SK" b="1" dirty="0" err="1" smtClean="0">
                <a:solidFill>
                  <a:srgbClr val="00B0F0"/>
                </a:solidFill>
              </a:rPr>
              <a:t>the</a:t>
            </a:r>
            <a:r>
              <a:rPr lang="sk-SK" b="1" dirty="0" smtClean="0">
                <a:solidFill>
                  <a:srgbClr val="00B0F0"/>
                </a:solidFill>
              </a:rPr>
              <a:t> </a:t>
            </a:r>
            <a:r>
              <a:rPr lang="sk-SK" b="1" dirty="0" err="1" smtClean="0">
                <a:solidFill>
                  <a:srgbClr val="00B0F0"/>
                </a:solidFill>
              </a:rPr>
              <a:t>acoustic</a:t>
            </a:r>
            <a:r>
              <a:rPr lang="sk-SK" b="1" dirty="0" smtClean="0">
                <a:solidFill>
                  <a:srgbClr val="00B0F0"/>
                </a:solidFill>
              </a:rPr>
              <a:t> </a:t>
            </a:r>
            <a:r>
              <a:rPr lang="sk-SK" b="1" dirty="0" err="1" smtClean="0">
                <a:solidFill>
                  <a:srgbClr val="00B0F0"/>
                </a:solidFill>
              </a:rPr>
              <a:t>signal</a:t>
            </a:r>
            <a:r>
              <a:rPr lang="sk-SK" b="1" dirty="0" smtClean="0">
                <a:solidFill>
                  <a:srgbClr val="00B0F0"/>
                </a:solidFill>
              </a:rPr>
              <a:t>                                    Alarm</a:t>
            </a:r>
          </a:p>
          <a:p>
            <a:pPr lvl="0"/>
            <a:r>
              <a:rPr lang="sk-SK" b="1" dirty="0" err="1" smtClean="0">
                <a:solidFill>
                  <a:srgbClr val="00B0F0"/>
                </a:solidFill>
              </a:rPr>
              <a:t>Level</a:t>
            </a:r>
            <a:r>
              <a:rPr lang="sk-SK" b="1" dirty="0" smtClean="0">
                <a:solidFill>
                  <a:srgbClr val="00B0F0"/>
                </a:solidFill>
              </a:rPr>
              <a:t> </a:t>
            </a:r>
            <a:r>
              <a:rPr lang="sk-SK" b="1" dirty="0" err="1" smtClean="0">
                <a:solidFill>
                  <a:srgbClr val="00B0F0"/>
                </a:solidFill>
              </a:rPr>
              <a:t>of</a:t>
            </a:r>
            <a:r>
              <a:rPr lang="sk-SK" b="1" dirty="0" smtClean="0">
                <a:solidFill>
                  <a:srgbClr val="00B0F0"/>
                </a:solidFill>
              </a:rPr>
              <a:t> </a:t>
            </a:r>
            <a:r>
              <a:rPr lang="sk-SK" b="1" dirty="0" err="1" smtClean="0">
                <a:solidFill>
                  <a:srgbClr val="00B0F0"/>
                </a:solidFill>
              </a:rPr>
              <a:t>coverage</a:t>
            </a:r>
            <a:r>
              <a:rPr lang="sk-SK" b="1" dirty="0" smtClean="0">
                <a:solidFill>
                  <a:srgbClr val="00B0F0"/>
                </a:solidFill>
              </a:rPr>
              <a:t> (IP)                                                    IP43</a:t>
            </a:r>
          </a:p>
          <a:p>
            <a:pPr lvl="0"/>
            <a:r>
              <a:rPr lang="sk-SK" b="1" dirty="0" err="1" smtClean="0">
                <a:solidFill>
                  <a:srgbClr val="00B0F0"/>
                </a:solidFill>
              </a:rPr>
              <a:t>Activation</a:t>
            </a:r>
            <a:r>
              <a:rPr lang="sk-SK" b="1" dirty="0" smtClean="0">
                <a:solidFill>
                  <a:srgbClr val="00B0F0"/>
                </a:solidFill>
              </a:rPr>
              <a:t> device</a:t>
            </a:r>
            <a:r>
              <a:rPr lang="en-US" b="1" dirty="0" smtClean="0">
                <a:solidFill>
                  <a:srgbClr val="00B0F0"/>
                </a:solidFill>
              </a:rPr>
              <a:t>                                             TPS-01</a:t>
            </a:r>
          </a:p>
          <a:p>
            <a:r>
              <a:rPr lang="sk-SK" b="1" dirty="0" err="1" smtClean="0">
                <a:solidFill>
                  <a:srgbClr val="00B0F0"/>
                </a:solidFill>
              </a:rPr>
              <a:t>Range</a:t>
            </a:r>
            <a:r>
              <a:rPr lang="sk-SK" b="1" dirty="0" smtClean="0">
                <a:solidFill>
                  <a:srgbClr val="00B0F0"/>
                </a:solidFill>
              </a:rPr>
              <a:t> </a:t>
            </a:r>
            <a:r>
              <a:rPr lang="sk-SK" b="1" dirty="0" err="1" smtClean="0">
                <a:solidFill>
                  <a:srgbClr val="00B0F0"/>
                </a:solidFill>
              </a:rPr>
              <a:t>of</a:t>
            </a:r>
            <a:r>
              <a:rPr lang="sk-SK" b="1" dirty="0" smtClean="0">
                <a:solidFill>
                  <a:srgbClr val="00B0F0"/>
                </a:solidFill>
              </a:rPr>
              <a:t> </a:t>
            </a:r>
            <a:r>
              <a:rPr lang="sk-SK" b="1" dirty="0" err="1" smtClean="0">
                <a:solidFill>
                  <a:srgbClr val="00B0F0"/>
                </a:solidFill>
              </a:rPr>
              <a:t>operational</a:t>
            </a:r>
            <a:r>
              <a:rPr lang="sk-SK" b="1" dirty="0" smtClean="0">
                <a:solidFill>
                  <a:srgbClr val="00B0F0"/>
                </a:solidFill>
              </a:rPr>
              <a:t> </a:t>
            </a:r>
            <a:r>
              <a:rPr lang="sk-SK" b="1" dirty="0" err="1" smtClean="0">
                <a:solidFill>
                  <a:srgbClr val="00B0F0"/>
                </a:solidFill>
              </a:rPr>
              <a:t>temperature</a:t>
            </a:r>
            <a:r>
              <a:rPr lang="sk-SK" b="1" dirty="0" smtClean="0">
                <a:solidFill>
                  <a:srgbClr val="00B0F0"/>
                </a:solidFill>
              </a:rPr>
              <a:t>, </a:t>
            </a:r>
            <a:r>
              <a:rPr lang="sk-SK" b="1" dirty="0">
                <a:solidFill>
                  <a:srgbClr val="00B0F0"/>
                </a:solidFill>
              </a:rPr>
              <a:t>°C             </a:t>
            </a:r>
            <a:r>
              <a:rPr lang="sk-SK" b="1" dirty="0" smtClean="0">
                <a:solidFill>
                  <a:srgbClr val="00B0F0"/>
                </a:solidFill>
              </a:rPr>
              <a:t>               -</a:t>
            </a:r>
            <a:r>
              <a:rPr lang="en-US" b="1" dirty="0" smtClean="0">
                <a:solidFill>
                  <a:srgbClr val="00B0F0"/>
                </a:solidFill>
              </a:rPr>
              <a:t>3</a:t>
            </a:r>
            <a:r>
              <a:rPr lang="sk-SK" b="1" dirty="0" smtClean="0">
                <a:solidFill>
                  <a:srgbClr val="00B0F0"/>
                </a:solidFill>
              </a:rPr>
              <a:t>0 </a:t>
            </a:r>
            <a:r>
              <a:rPr lang="sk-SK" b="1" dirty="0">
                <a:solidFill>
                  <a:srgbClr val="00B0F0"/>
                </a:solidFill>
              </a:rPr>
              <a:t>÷ +</a:t>
            </a:r>
            <a:r>
              <a:rPr lang="sk-SK" b="1" dirty="0" smtClean="0">
                <a:solidFill>
                  <a:srgbClr val="00B0F0"/>
                </a:solidFill>
              </a:rPr>
              <a:t>50</a:t>
            </a:r>
            <a:endParaRPr lang="en-US" b="1" dirty="0" smtClean="0">
              <a:solidFill>
                <a:srgbClr val="00B0F0"/>
              </a:solidFill>
            </a:endParaRPr>
          </a:p>
        </p:txBody>
      </p:sp>
      <p:sp>
        <p:nvSpPr>
          <p:cNvPr id="8"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9" name="Picture 2" descr="C:\Users\Vik\Desktop\Foto TPS-01\Герб Словакии мал.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TECHNOPARK s.r.o\Foto\TPS-01\TPS-01-72 sm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2167" y="4978199"/>
            <a:ext cx="944234" cy="14359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TECHNOPARK s.r.o\Foto\TPS-01\TPS-01-M smo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0871" y="5024798"/>
            <a:ext cx="911225" cy="13513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TECHNOPARK s.r.o\Foto\Foto TPS-01\TPS-01C Kontakty 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3167" y="4858862"/>
            <a:ext cx="1361488" cy="1589401"/>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5425" y="5312249"/>
            <a:ext cx="51276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43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6"/>
          <p:cNvGraphicFramePr>
            <a:graphicFrameLocks noGrp="1"/>
          </p:cNvGraphicFramePr>
          <p:nvPr>
            <p:extLst>
              <p:ext uri="{D42A27DB-BD31-4B8C-83A1-F6EECF244321}">
                <p14:modId xmlns:p14="http://schemas.microsoft.com/office/powerpoint/2010/main" val="829492313"/>
              </p:ext>
            </p:extLst>
          </p:nvPr>
        </p:nvGraphicFramePr>
        <p:xfrm>
          <a:off x="7574507" y="2281633"/>
          <a:ext cx="4423051" cy="2598383"/>
        </p:xfrm>
        <a:graphic>
          <a:graphicData uri="http://schemas.openxmlformats.org/drawingml/2006/table">
            <a:tbl>
              <a:tblPr firstRow="1" firstCol="1" bandRow="1">
                <a:tableStyleId>{5C22544A-7EE6-4342-B048-85BDC9FD1C3A}</a:tableStyleId>
              </a:tblPr>
              <a:tblGrid>
                <a:gridCol w="3335231"/>
                <a:gridCol w="1087820"/>
              </a:tblGrid>
              <a:tr h="383721">
                <a:tc>
                  <a:txBody>
                    <a:bodyPr/>
                    <a:lstStyle/>
                    <a:p>
                      <a:pPr algn="ctr">
                        <a:lnSpc>
                          <a:spcPct val="107000"/>
                        </a:lnSpc>
                        <a:spcAft>
                          <a:spcPts val="0"/>
                        </a:spcAft>
                      </a:pPr>
                      <a:r>
                        <a:rPr lang="sk-SK" sz="1400" b="0" dirty="0" smtClean="0">
                          <a:solidFill>
                            <a:schemeClr val="bg1"/>
                          </a:solidFill>
                          <a:effectLst>
                            <a:outerShdw blurRad="38100" dist="38100" dir="2700000" algn="tl">
                              <a:srgbClr val="000000">
                                <a:alpha val="43137"/>
                              </a:srgbClr>
                            </a:outerShdw>
                          </a:effectLst>
                          <a:latin typeface="+mn-lt"/>
                        </a:rPr>
                        <a:t>Name of the parameter</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400" b="0" dirty="0" smtClean="0">
                          <a:solidFill>
                            <a:schemeClr val="bg1"/>
                          </a:solidFill>
                          <a:effectLst>
                            <a:outerShdw blurRad="38100" dist="38100" dir="2700000" algn="tl">
                              <a:srgbClr val="000000">
                                <a:alpha val="43137"/>
                              </a:srgbClr>
                            </a:outerShdw>
                          </a:effectLst>
                          <a:latin typeface="+mn-lt"/>
                        </a:rPr>
                        <a:t>Value</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383721">
                <a:tc>
                  <a:txBody>
                    <a:bodyPr/>
                    <a:lstStyle/>
                    <a:p>
                      <a:pPr>
                        <a:lnSpc>
                          <a:spcPct val="107000"/>
                        </a:lnSpc>
                        <a:spcAft>
                          <a:spcPts val="0"/>
                        </a:spcAft>
                      </a:pPr>
                      <a:r>
                        <a:rPr lang="sk-SK" sz="1400" b="0" dirty="0" smtClean="0">
                          <a:solidFill>
                            <a:schemeClr val="bg1"/>
                          </a:solidFill>
                          <a:effectLst>
                            <a:outerShdw blurRad="38100" dist="38100" dir="2700000" algn="tl">
                              <a:srgbClr val="000000">
                                <a:alpha val="43137"/>
                              </a:srgbClr>
                            </a:outerShdw>
                          </a:effectLst>
                          <a:latin typeface="+mn-lt"/>
                        </a:rPr>
                        <a:t>Number of modules</a:t>
                      </a:r>
                      <a:r>
                        <a:rPr lang="sk-SK" sz="1400" b="0" baseline="0" dirty="0" smtClean="0">
                          <a:solidFill>
                            <a:schemeClr val="bg1"/>
                          </a:solidFill>
                          <a:effectLst>
                            <a:outerShdw blurRad="38100" dist="38100" dir="2700000" algn="tl">
                              <a:srgbClr val="000000">
                                <a:alpha val="43137"/>
                              </a:srgbClr>
                            </a:outerShdw>
                          </a:effectLst>
                          <a:latin typeface="+mn-lt"/>
                        </a:rPr>
                        <a:t> in a single system</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2</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613094">
                <a:tc>
                  <a:txBody>
                    <a:bodyPr/>
                    <a:lstStyle/>
                    <a:p>
                      <a:pP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rPr>
                        <a:t>    </a:t>
                      </a:r>
                      <a:r>
                        <a:rPr lang="sk-SK" sz="1400" b="0" dirty="0" smtClean="0">
                          <a:solidFill>
                            <a:schemeClr val="bg1"/>
                          </a:solidFill>
                          <a:effectLst>
                            <a:outerShdw blurRad="38100" dist="38100" dir="2700000" algn="tl">
                              <a:srgbClr val="000000">
                                <a:alpha val="43137"/>
                              </a:srgbClr>
                            </a:outerShdw>
                          </a:effectLst>
                          <a:latin typeface="+mn-lt"/>
                        </a:rPr>
                        <a:t>Protected</a:t>
                      </a:r>
                      <a:r>
                        <a:rPr lang="sk-SK" sz="1400" b="0" baseline="0" dirty="0" smtClean="0">
                          <a:solidFill>
                            <a:schemeClr val="bg1"/>
                          </a:solidFill>
                          <a:effectLst>
                            <a:outerShdw blurRad="38100" dist="38100" dir="2700000" algn="tl">
                              <a:srgbClr val="000000">
                                <a:alpha val="43137"/>
                              </a:srgbClr>
                            </a:outerShdw>
                          </a:effectLst>
                          <a:latin typeface="+mn-lt"/>
                        </a:rPr>
                        <a:t> </a:t>
                      </a:r>
                      <a:r>
                        <a:rPr lang="en-US" sz="1400" b="0" dirty="0" smtClean="0">
                          <a:solidFill>
                            <a:schemeClr val="bg1"/>
                          </a:solidFill>
                          <a:effectLst>
                            <a:outerShdw blurRad="38100" dist="38100" dir="2700000" algn="tl">
                              <a:srgbClr val="000000">
                                <a:alpha val="43137"/>
                              </a:srgbClr>
                            </a:outerShdw>
                          </a:effectLst>
                          <a:latin typeface="+mn-lt"/>
                        </a:rPr>
                        <a:t> </a:t>
                      </a:r>
                      <a:r>
                        <a:rPr lang="sk-SK" sz="1400" b="0" dirty="0" smtClean="0">
                          <a:solidFill>
                            <a:schemeClr val="bg1"/>
                          </a:solidFill>
                          <a:effectLst>
                            <a:outerShdw blurRad="38100" dist="38100" dir="2700000" algn="tl">
                              <a:srgbClr val="000000">
                                <a:alpha val="43137"/>
                              </a:srgbClr>
                            </a:outerShdw>
                          </a:effectLst>
                          <a:latin typeface="+mn-lt"/>
                        </a:rPr>
                        <a:t>surface, </a:t>
                      </a:r>
                      <a:r>
                        <a:rPr lang="en-US" sz="1400" b="0"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400" b="0" kern="1200" baseline="30000" dirty="0" smtClean="0">
                          <a:solidFill>
                            <a:schemeClr val="bg1"/>
                          </a:solidFill>
                          <a:effectLst>
                            <a:outerShdw blurRad="38100" dist="38100" dir="2700000" algn="tl">
                              <a:srgbClr val="000000">
                                <a:alpha val="43137"/>
                              </a:srgbClr>
                            </a:outerShdw>
                          </a:effectLst>
                          <a:latin typeface="+mn-lt"/>
                          <a:ea typeface="+mn-ea"/>
                          <a:cs typeface="+mn-cs"/>
                        </a:rPr>
                        <a:t>2</a:t>
                      </a:r>
                      <a:r>
                        <a:rPr lang="en-US" sz="1400" b="0" dirty="0" smtClean="0">
                          <a:solidFill>
                            <a:schemeClr val="bg1"/>
                          </a:solidFill>
                          <a:effectLst>
                            <a:outerShdw blurRad="38100" dist="38100" dir="2700000" algn="tl">
                              <a:srgbClr val="000000">
                                <a:alpha val="43137"/>
                              </a:srgbClr>
                            </a:outerShdw>
                          </a:effectLst>
                          <a:latin typeface="+mn-lt"/>
                        </a:rPr>
                        <a:t> </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400" b="0" dirty="0" smtClean="0">
                          <a:solidFill>
                            <a:schemeClr val="bg1"/>
                          </a:solidFill>
                          <a:effectLst>
                            <a:outerShdw blurRad="38100" dist="38100" dir="2700000" algn="tl">
                              <a:srgbClr val="000000">
                                <a:alpha val="43137"/>
                              </a:srgbClr>
                            </a:outerShdw>
                          </a:effectLst>
                          <a:latin typeface="+mn-lt"/>
                        </a:rPr>
                        <a:t>150</a:t>
                      </a:r>
                      <a:r>
                        <a:rPr lang="en-US" sz="1400" b="0" dirty="0">
                          <a:solidFill>
                            <a:schemeClr val="bg1"/>
                          </a:solidFill>
                          <a:effectLst>
                            <a:outerShdw blurRad="38100" dist="38100" dir="2700000" algn="tl">
                              <a:srgbClr val="000000">
                                <a:alpha val="43137"/>
                              </a:srgbClr>
                            </a:outerShdw>
                          </a:effectLst>
                          <a:latin typeface="+mn-lt"/>
                        </a:rPr>
                        <a:t> </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450405">
                <a:tc>
                  <a:txBody>
                    <a:bodyPr/>
                    <a:lstStyle/>
                    <a:p>
                      <a:pP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rPr>
                        <a:t>    </a:t>
                      </a:r>
                      <a:r>
                        <a:rPr lang="sk-SK" sz="1400" b="0" dirty="0" smtClean="0">
                          <a:solidFill>
                            <a:schemeClr val="bg1"/>
                          </a:solidFill>
                          <a:effectLst>
                            <a:outerShdw blurRad="38100" dist="38100" dir="2700000" algn="tl">
                              <a:srgbClr val="000000">
                                <a:alpha val="43137"/>
                              </a:srgbClr>
                            </a:outerShdw>
                          </a:effectLst>
                          <a:latin typeface="+mn-lt"/>
                        </a:rPr>
                        <a:t>Protected</a:t>
                      </a:r>
                      <a:r>
                        <a:rPr lang="sk-SK" sz="1400" b="0" baseline="0" dirty="0" smtClean="0">
                          <a:solidFill>
                            <a:schemeClr val="bg1"/>
                          </a:solidFill>
                          <a:effectLst>
                            <a:outerShdw blurRad="38100" dist="38100" dir="2700000" algn="tl">
                              <a:srgbClr val="000000">
                                <a:alpha val="43137"/>
                              </a:srgbClr>
                            </a:outerShdw>
                          </a:effectLst>
                          <a:latin typeface="+mn-lt"/>
                        </a:rPr>
                        <a:t> volume</a:t>
                      </a:r>
                      <a:r>
                        <a:rPr lang="sk-SK" sz="1400" b="0" dirty="0" smtClean="0">
                          <a:solidFill>
                            <a:schemeClr val="bg1"/>
                          </a:solidFill>
                          <a:effectLst>
                            <a:outerShdw blurRad="38100" dist="38100" dir="2700000" algn="tl">
                              <a:srgbClr val="000000">
                                <a:alpha val="43137"/>
                              </a:srgbClr>
                            </a:outerShdw>
                          </a:effectLst>
                          <a:latin typeface="+mn-lt"/>
                        </a:rPr>
                        <a:t>,</a:t>
                      </a:r>
                      <a:r>
                        <a:rPr lang="sk-SK" sz="1400" b="0" baseline="0" dirty="0" smtClean="0">
                          <a:solidFill>
                            <a:schemeClr val="bg1"/>
                          </a:solidFill>
                          <a:effectLst>
                            <a:outerShdw blurRad="38100" dist="38100" dir="2700000" algn="tl">
                              <a:srgbClr val="000000">
                                <a:alpha val="43137"/>
                              </a:srgbClr>
                            </a:outerShdw>
                          </a:effectLst>
                          <a:latin typeface="+mn-lt"/>
                        </a:rPr>
                        <a:t> </a:t>
                      </a:r>
                      <a:r>
                        <a:rPr lang="en-US" sz="1400" b="0" dirty="0" smtClean="0">
                          <a:solidFill>
                            <a:schemeClr val="bg1"/>
                          </a:solidFill>
                          <a:effectLst>
                            <a:outerShdw blurRad="38100" dist="38100" dir="2700000" algn="tl">
                              <a:srgbClr val="000000">
                                <a:alpha val="43137"/>
                              </a:srgbClr>
                            </a:outerShdw>
                          </a:effectLst>
                          <a:latin typeface="+mn-lt"/>
                        </a:rPr>
                        <a:t> </a:t>
                      </a:r>
                      <a:r>
                        <a:rPr lang="en-US" sz="1400" b="0"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400" b="0" kern="1200" baseline="30000" dirty="0" smtClean="0">
                          <a:solidFill>
                            <a:schemeClr val="bg1"/>
                          </a:solidFill>
                          <a:effectLst>
                            <a:outerShdw blurRad="38100" dist="38100" dir="2700000" algn="tl">
                              <a:srgbClr val="000000">
                                <a:alpha val="43137"/>
                              </a:srgbClr>
                            </a:outerShdw>
                          </a:effectLst>
                          <a:latin typeface="+mn-lt"/>
                          <a:ea typeface="+mn-ea"/>
                          <a:cs typeface="+mn-cs"/>
                        </a:rPr>
                        <a:t>3</a:t>
                      </a:r>
                      <a:r>
                        <a:rPr lang="en-US" sz="1400" b="0" dirty="0" smtClean="0">
                          <a:solidFill>
                            <a:schemeClr val="bg1"/>
                          </a:solidFill>
                          <a:effectLst>
                            <a:outerShdw blurRad="38100" dist="38100" dir="2700000" algn="tl">
                              <a:srgbClr val="000000">
                                <a:alpha val="43137"/>
                              </a:srgbClr>
                            </a:outerShdw>
                          </a:effectLst>
                          <a:latin typeface="+mn-lt"/>
                        </a:rPr>
                        <a:t> </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rPr>
                        <a:t> 5</a:t>
                      </a:r>
                      <a:r>
                        <a:rPr lang="sk-SK" sz="1400" b="0" dirty="0" smtClean="0">
                          <a:solidFill>
                            <a:schemeClr val="bg1"/>
                          </a:solidFill>
                          <a:effectLst>
                            <a:outerShdw blurRad="38100" dist="38100" dir="2700000" algn="tl">
                              <a:srgbClr val="000000">
                                <a:alpha val="43137"/>
                              </a:srgbClr>
                            </a:outerShdw>
                          </a:effectLst>
                          <a:latin typeface="+mn-lt"/>
                        </a:rPr>
                        <a:t>0</a:t>
                      </a:r>
                      <a:r>
                        <a:rPr lang="en-US" sz="1400" b="0" dirty="0" smtClean="0">
                          <a:solidFill>
                            <a:schemeClr val="bg1"/>
                          </a:solidFill>
                          <a:effectLst>
                            <a:outerShdw blurRad="38100" dist="38100" dir="2700000" algn="tl">
                              <a:srgbClr val="000000">
                                <a:alpha val="43137"/>
                              </a:srgbClr>
                            </a:outerShdw>
                          </a:effectLst>
                          <a:latin typeface="+mn-lt"/>
                        </a:rPr>
                        <a:t>0</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383721">
                <a:tc>
                  <a:txBody>
                    <a:bodyPr/>
                    <a:lstStyle/>
                    <a:p>
                      <a:pP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rPr>
                        <a:t>    </a:t>
                      </a:r>
                      <a:r>
                        <a:rPr lang="en-US" sz="14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Operational</a:t>
                      </a:r>
                      <a:r>
                        <a:rPr lang="en-US" sz="14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temperature range</a:t>
                      </a:r>
                      <a:r>
                        <a:rPr lang="en-US" sz="1400" b="0" dirty="0" smtClean="0">
                          <a:solidFill>
                            <a:schemeClr val="bg1"/>
                          </a:solidFill>
                          <a:effectLst>
                            <a:outerShdw blurRad="38100" dist="38100" dir="2700000" algn="tl">
                              <a:srgbClr val="000000">
                                <a:alpha val="43137"/>
                              </a:srgbClr>
                            </a:outerShdw>
                          </a:effectLst>
                          <a:latin typeface="+mn-lt"/>
                        </a:rPr>
                        <a:t>,</a:t>
                      </a:r>
                      <a:r>
                        <a:rPr lang="en-US" sz="1400" b="0" baseline="0" dirty="0" smtClean="0">
                          <a:solidFill>
                            <a:schemeClr val="bg1"/>
                          </a:solidFill>
                          <a:effectLst>
                            <a:outerShdw blurRad="38100" dist="38100" dir="2700000" algn="tl">
                              <a:srgbClr val="000000">
                                <a:alpha val="43137"/>
                              </a:srgbClr>
                            </a:outerShdw>
                          </a:effectLst>
                          <a:latin typeface="+mn-lt"/>
                        </a:rPr>
                        <a:t> °C</a:t>
                      </a:r>
                      <a:r>
                        <a:rPr lang="en-US" sz="1400" b="0" dirty="0" smtClean="0">
                          <a:solidFill>
                            <a:schemeClr val="bg1"/>
                          </a:solidFill>
                          <a:effectLst>
                            <a:outerShdw blurRad="38100" dist="38100" dir="2700000" algn="tl">
                              <a:srgbClr val="000000">
                                <a:alpha val="43137"/>
                              </a:srgbClr>
                            </a:outerShdw>
                          </a:effectLst>
                          <a:latin typeface="+mn-lt"/>
                        </a:rPr>
                        <a:t>:</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rPr>
                        <a:t>-50 ÷ +50</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383721">
                <a:tc>
                  <a:txBody>
                    <a:bodyPr/>
                    <a:lstStyle/>
                    <a:p>
                      <a:pP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400" b="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Service</a:t>
                      </a:r>
                      <a:r>
                        <a:rPr lang="en-US" sz="14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span</a:t>
                      </a:r>
                      <a:r>
                        <a:rPr lang="sk-SK" sz="1400" b="0" baseline="0" dirty="0" smtClean="0">
                          <a:ln>
                            <a:solidFill>
                              <a:schemeClr val="bg1"/>
                            </a:solidFill>
                          </a:ln>
                          <a:solidFill>
                            <a:schemeClr val="bg1"/>
                          </a:solidFill>
                          <a:effectLst>
                            <a:outerShdw blurRad="38100" dist="38100" dir="2700000" algn="tl">
                              <a:srgbClr val="000000">
                                <a:alpha val="43137"/>
                              </a:srgbClr>
                            </a:outerShdw>
                          </a:effectLst>
                          <a:latin typeface="+mn-lt"/>
                          <a:cs typeface="Arial" panose="020B0604020202020204" pitchFamily="34" charset="0"/>
                        </a:rPr>
                        <a:t>, years</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400" b="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1</a:t>
                      </a:r>
                      <a:r>
                        <a:rPr lang="sk-SK" sz="1400" b="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2</a:t>
                      </a:r>
                      <a:endParaRPr lang="ru-RU" sz="14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5" name="Прямоугольник 4"/>
          <p:cNvSpPr/>
          <p:nvPr/>
        </p:nvSpPr>
        <p:spPr>
          <a:xfrm>
            <a:off x="2522306" y="630958"/>
            <a:ext cx="6851175" cy="553357"/>
          </a:xfrm>
          <a:prstGeom prst="rect">
            <a:avLst/>
          </a:prstGeom>
        </p:spPr>
        <p:txBody>
          <a:bodyPr wrap="square">
            <a:spAutoFit/>
          </a:bodyPr>
          <a:lstStyle/>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F</a:t>
            </a:r>
            <a:r>
              <a:rPr lang="sk-SK" sz="2800" b="1" dirty="0" smtClean="0">
                <a:solidFill>
                  <a:srgbClr val="00B0F0"/>
                </a:solidFill>
                <a:ea typeface="Times New Roman" panose="02020603050405020304" pitchFamily="18" charset="0"/>
                <a:cs typeface="Times New Roman" panose="02020603050405020304" pitchFamily="18" charset="0"/>
              </a:rPr>
              <a:t>ire extinguishing </a:t>
            </a:r>
            <a:r>
              <a:rPr lang="en-US" sz="2800" b="1" dirty="0" smtClean="0">
                <a:solidFill>
                  <a:srgbClr val="00B0F0"/>
                </a:solidFill>
                <a:ea typeface="Times New Roman" panose="02020603050405020304" pitchFamily="18" charset="0"/>
                <a:cs typeface="Times New Roman" panose="02020603050405020304" pitchFamily="18" charset="0"/>
              </a:rPr>
              <a:t>c</a:t>
            </a:r>
            <a:r>
              <a:rPr lang="sk-SK" sz="2800" b="1" dirty="0" smtClean="0">
                <a:solidFill>
                  <a:srgbClr val="00B0F0"/>
                </a:solidFill>
                <a:ea typeface="Times New Roman" panose="02020603050405020304" pitchFamily="18" charset="0"/>
                <a:cs typeface="Times New Roman" panose="02020603050405020304" pitchFamily="18" charset="0"/>
              </a:rPr>
              <a:t>asette TPS-2.24</a:t>
            </a:r>
            <a:endParaRPr lang="ru-RU" sz="2800" dirty="0">
              <a:solidFill>
                <a:srgbClr val="00B0F0"/>
              </a:solidFill>
              <a:effectLst/>
              <a:ea typeface="Calibri" panose="020F0502020204030204" pitchFamily="34" charset="0"/>
              <a:cs typeface="Times New Roman" panose="02020603050405020304" pitchFamily="18" charset="0"/>
            </a:endParaRPr>
          </a:p>
        </p:txBody>
      </p:sp>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TECHNOPARK s.r.o\Foto\TPS-2.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880" y="1326274"/>
            <a:ext cx="3139614" cy="2331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Vik\Desktop\Foto TPS-01\Герб Словакии мал.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9645" y="532928"/>
            <a:ext cx="584565" cy="730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3518" y="3718679"/>
            <a:ext cx="6445558" cy="3139321"/>
          </a:xfrm>
          <a:prstGeom prst="rect">
            <a:avLst/>
          </a:prstGeom>
          <a:noFill/>
        </p:spPr>
        <p:txBody>
          <a:bodyPr wrap="square" rtlCol="0">
            <a:spAutoFit/>
          </a:bodyPr>
          <a:lstStyle/>
          <a:p>
            <a:pPr algn="just"/>
            <a:r>
              <a:rPr lang="sk-SK" b="1" u="sng" dirty="0" smtClean="0">
                <a:solidFill>
                  <a:schemeClr val="bg1"/>
                </a:solidFill>
                <a:effectLst>
                  <a:outerShdw blurRad="38100" dist="38100" dir="2700000" algn="tl">
                    <a:srgbClr val="000000">
                      <a:alpha val="43137"/>
                    </a:srgbClr>
                  </a:outerShdw>
                </a:effectLst>
              </a:rPr>
              <a:t>Usage</a:t>
            </a:r>
            <a:r>
              <a:rPr lang="en-US" b="1" u="sng" dirty="0" smtClean="0">
                <a:solidFill>
                  <a:schemeClr val="bg1"/>
                </a:solidFill>
                <a:effectLst>
                  <a:outerShdw blurRad="38100" dist="38100" dir="2700000" algn="tl">
                    <a:srgbClr val="000000">
                      <a:alpha val="43137"/>
                    </a:srgbClr>
                  </a:outerShdw>
                </a:effectLst>
              </a:rPr>
              <a:t>: </a:t>
            </a:r>
          </a:p>
          <a:p>
            <a:pPr algn="just"/>
            <a:r>
              <a:rPr lang="en-US" b="1" u="sng" dirty="0" smtClean="0">
                <a:solidFill>
                  <a:schemeClr val="bg1"/>
                </a:solidFill>
                <a:effectLst>
                  <a:outerShdw blurRad="38100" dist="38100" dir="2700000" algn="tl">
                    <a:srgbClr val="000000">
                      <a:alpha val="43137"/>
                    </a:srgbClr>
                  </a:outerShdw>
                </a:effectLst>
              </a:rPr>
              <a:t> </a:t>
            </a:r>
            <a:r>
              <a:rPr lang="sk-SK" b="1" dirty="0" smtClean="0">
                <a:solidFill>
                  <a:schemeClr val="bg1"/>
                </a:solidFill>
                <a:effectLst>
                  <a:outerShdw blurRad="38100" dist="38100" dir="2700000" algn="tl">
                    <a:srgbClr val="000000">
                      <a:alpha val="43137"/>
                    </a:srgbClr>
                  </a:outerShdw>
                </a:effectLst>
              </a:rPr>
              <a:t>Usage of the casette as a part of the fire protection vehicle, visibly rases the abilities of the fire extinguishing squad and lowers the chance of burns and various dangers when extinguishing fires on the heigth. It also allows to easily block the hotbeds and protect the personell in the rooms where fire  has already spread.</a:t>
            </a:r>
          </a:p>
          <a:p>
            <a:pPr algn="just"/>
            <a:r>
              <a:rPr lang="sk-SK" b="1" dirty="0" smtClean="0">
                <a:solidFill>
                  <a:schemeClr val="bg1"/>
                </a:solidFill>
                <a:effectLst>
                  <a:outerShdw blurRad="38100" dist="38100" dir="2700000" algn="tl">
                    <a:srgbClr val="000000">
                      <a:alpha val="43137"/>
                    </a:srgbClr>
                  </a:outerShdw>
                </a:effectLst>
              </a:rPr>
              <a:t>Casette TPS-2.24 is built from two modules of powder fire extinguishing MPH MPH-24 and is a device of the multiple usage. It also does not require any technical maintenance for 12 years of service. </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5639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6"/>
          <p:cNvGraphicFramePr>
            <a:graphicFrameLocks noGrp="1"/>
          </p:cNvGraphicFramePr>
          <p:nvPr>
            <p:extLst>
              <p:ext uri="{D42A27DB-BD31-4B8C-83A1-F6EECF244321}">
                <p14:modId xmlns:p14="http://schemas.microsoft.com/office/powerpoint/2010/main" val="2172000474"/>
              </p:ext>
            </p:extLst>
          </p:nvPr>
        </p:nvGraphicFramePr>
        <p:xfrm>
          <a:off x="6699440" y="1515882"/>
          <a:ext cx="4094328" cy="2939890"/>
        </p:xfrm>
        <a:graphic>
          <a:graphicData uri="http://schemas.openxmlformats.org/drawingml/2006/table">
            <a:tbl>
              <a:tblPr firstRow="1" firstCol="1" bandRow="1">
                <a:tableStyleId>{5C22544A-7EE6-4342-B048-85BDC9FD1C3A}</a:tableStyleId>
              </a:tblPr>
              <a:tblGrid>
                <a:gridCol w="3098747"/>
                <a:gridCol w="995581"/>
              </a:tblGrid>
              <a:tr h="410884">
                <a:tc>
                  <a:txBody>
                    <a:bodyPr/>
                    <a:lstStyle/>
                    <a:p>
                      <a:pPr algn="ctr">
                        <a:lnSpc>
                          <a:spcPct val="107000"/>
                        </a:lnSpc>
                        <a:spcAft>
                          <a:spcPts val="0"/>
                        </a:spcAft>
                      </a:pPr>
                      <a:r>
                        <a:rPr lang="sk-SK" sz="1600" noProof="0" dirty="0" err="1" smtClean="0">
                          <a:solidFill>
                            <a:schemeClr val="bg1"/>
                          </a:solidFill>
                          <a:effectLst>
                            <a:outerShdw blurRad="38100" dist="38100" dir="2700000" algn="tl">
                              <a:srgbClr val="000000">
                                <a:alpha val="43137"/>
                              </a:srgbClr>
                            </a:outerShdw>
                          </a:effectLst>
                          <a:latin typeface="+mn-lt"/>
                        </a:rPr>
                        <a:t>Name</a:t>
                      </a:r>
                      <a:endParaRPr lang="sk-SK" sz="1600" noProof="0"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noFill/>
                  </a:tcPr>
                </a:tc>
                <a:tc>
                  <a:txBody>
                    <a:bodyPr/>
                    <a:lstStyle/>
                    <a:p>
                      <a:pPr algn="ctr">
                        <a:lnSpc>
                          <a:spcPct val="107000"/>
                        </a:lnSpc>
                        <a:spcAft>
                          <a:spcPts val="0"/>
                        </a:spcAft>
                      </a:pPr>
                      <a:r>
                        <a:rPr lang="sk-SK" sz="1600" noProof="0" dirty="0" smtClean="0">
                          <a:solidFill>
                            <a:schemeClr val="bg1"/>
                          </a:solidFill>
                          <a:effectLst>
                            <a:outerShdw blurRad="38100" dist="38100" dir="2700000" algn="tl">
                              <a:srgbClr val="000000">
                                <a:alpha val="43137"/>
                              </a:srgbClr>
                            </a:outerShdw>
                          </a:effectLst>
                          <a:latin typeface="+mn-lt"/>
                        </a:rPr>
                        <a:t>Hodnota</a:t>
                      </a:r>
                      <a:endParaRPr lang="sk-SK" sz="1600" noProof="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383721">
                <a:tc>
                  <a:txBody>
                    <a:bodyPr/>
                    <a:lstStyle/>
                    <a:p>
                      <a:pPr>
                        <a:lnSpc>
                          <a:spcPct val="107000"/>
                        </a:lnSpc>
                        <a:spcAft>
                          <a:spcPts val="0"/>
                        </a:spcAft>
                      </a:pPr>
                      <a:r>
                        <a:rPr lang="en-US" sz="1600" dirty="0" smtClean="0">
                          <a:solidFill>
                            <a:schemeClr val="bg1"/>
                          </a:solidFill>
                          <a:effectLst>
                            <a:outerShdw blurRad="38100" dist="38100" dir="2700000" algn="tl">
                              <a:srgbClr val="000000">
                                <a:alpha val="43137"/>
                              </a:srgbClr>
                            </a:outerShdw>
                          </a:effectLst>
                          <a:latin typeface="+mn-lt"/>
                        </a:rPr>
                        <a:t>    </a:t>
                      </a:r>
                      <a:r>
                        <a:rPr lang="en-US" sz="1600" noProof="0" dirty="0" smtClean="0">
                          <a:solidFill>
                            <a:schemeClr val="bg1"/>
                          </a:solidFill>
                          <a:effectLst>
                            <a:outerShdw blurRad="38100" dist="38100" dir="2700000" algn="tl">
                              <a:srgbClr val="000000">
                                <a:alpha val="43137"/>
                              </a:srgbClr>
                            </a:outerShdw>
                          </a:effectLst>
                          <a:latin typeface="+mn-lt"/>
                        </a:rPr>
                        <a:t>The number of modules in the </a:t>
                      </a:r>
                    </a:p>
                    <a:p>
                      <a:pPr>
                        <a:lnSpc>
                          <a:spcPct val="107000"/>
                        </a:lnSpc>
                        <a:spcAft>
                          <a:spcPts val="0"/>
                        </a:spcAft>
                      </a:pPr>
                      <a:r>
                        <a:rPr lang="en-US" sz="1600" noProof="0" dirty="0" smtClean="0">
                          <a:solidFill>
                            <a:schemeClr val="bg1"/>
                          </a:solidFill>
                          <a:effectLst>
                            <a:outerShdw blurRad="38100" dist="38100" dir="2700000" algn="tl">
                              <a:srgbClr val="000000">
                                <a:alpha val="43137"/>
                              </a:srgbClr>
                            </a:outerShdw>
                          </a:effectLst>
                          <a:latin typeface="+mn-lt"/>
                        </a:rPr>
                        <a:t>    system, pieces</a:t>
                      </a:r>
                      <a:endParaRPr lang="ru-RU"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4</a:t>
                      </a:r>
                      <a:endParaRPr lang="ru-RU" sz="16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613094">
                <a:tc>
                  <a:txBody>
                    <a:bodyPr/>
                    <a:lstStyle/>
                    <a:p>
                      <a:pPr>
                        <a:lnSpc>
                          <a:spcPct val="107000"/>
                        </a:lnSpc>
                        <a:spcAft>
                          <a:spcPts val="0"/>
                        </a:spcAft>
                      </a:pPr>
                      <a:r>
                        <a:rPr lang="en-US" sz="1600" dirty="0" smtClean="0">
                          <a:solidFill>
                            <a:schemeClr val="bg1"/>
                          </a:solidFill>
                          <a:effectLst>
                            <a:outerShdw blurRad="38100" dist="38100" dir="2700000" algn="tl">
                              <a:srgbClr val="000000">
                                <a:alpha val="43137"/>
                              </a:srgbClr>
                            </a:outerShdw>
                          </a:effectLst>
                          <a:latin typeface="+mn-lt"/>
                        </a:rPr>
                        <a:t>    </a:t>
                      </a:r>
                      <a:r>
                        <a:rPr lang="sk-SK" sz="1600" noProof="0" dirty="0" err="1" smtClean="0">
                          <a:solidFill>
                            <a:schemeClr val="bg1"/>
                          </a:solidFill>
                          <a:effectLst>
                            <a:outerShdw blurRad="38100" dist="38100" dir="2700000" algn="tl">
                              <a:srgbClr val="000000">
                                <a:alpha val="43137"/>
                              </a:srgbClr>
                            </a:outerShdw>
                          </a:effectLst>
                          <a:latin typeface="+mn-lt"/>
                        </a:rPr>
                        <a:t>Protected</a:t>
                      </a:r>
                      <a:r>
                        <a:rPr lang="sk-SK" sz="1600" noProof="0" dirty="0" smtClean="0">
                          <a:solidFill>
                            <a:schemeClr val="bg1"/>
                          </a:solidFill>
                          <a:effectLst>
                            <a:outerShdw blurRad="38100" dist="38100" dir="2700000" algn="tl">
                              <a:srgbClr val="000000">
                                <a:alpha val="43137"/>
                              </a:srgbClr>
                            </a:outerShdw>
                          </a:effectLst>
                          <a:latin typeface="+mn-lt"/>
                        </a:rPr>
                        <a:t> </a:t>
                      </a:r>
                      <a:r>
                        <a:rPr lang="sk-SK" sz="1600" noProof="0" dirty="0" err="1" smtClean="0">
                          <a:solidFill>
                            <a:schemeClr val="bg1"/>
                          </a:solidFill>
                          <a:effectLst>
                            <a:outerShdw blurRad="38100" dist="38100" dir="2700000" algn="tl">
                              <a:srgbClr val="000000">
                                <a:alpha val="43137"/>
                              </a:srgbClr>
                            </a:outerShdw>
                          </a:effectLst>
                          <a:latin typeface="+mn-lt"/>
                        </a:rPr>
                        <a:t>surface</a:t>
                      </a:r>
                      <a:r>
                        <a:rPr lang="sk-SK" sz="1600" noProof="0" dirty="0" smtClean="0">
                          <a:solidFill>
                            <a:schemeClr val="bg1"/>
                          </a:solidFill>
                          <a:effectLst>
                            <a:outerShdw blurRad="38100" dist="38100" dir="2700000" algn="tl">
                              <a:srgbClr val="000000">
                                <a:alpha val="43137"/>
                              </a:srgbClr>
                            </a:outerShdw>
                          </a:effectLst>
                          <a:latin typeface="+mn-lt"/>
                        </a:rPr>
                        <a:t>, m2</a:t>
                      </a:r>
                      <a:r>
                        <a:rPr lang="en-US" sz="1400" b="1" dirty="0" smtClean="0">
                          <a:solidFill>
                            <a:schemeClr val="bg1"/>
                          </a:solidFill>
                          <a:effectLst>
                            <a:outerShdw blurRad="38100" dist="38100" dir="2700000" algn="tl">
                              <a:srgbClr val="000000">
                                <a:alpha val="43137"/>
                              </a:srgbClr>
                            </a:outerShdw>
                          </a:effectLst>
                          <a:latin typeface="+mn-lt"/>
                        </a:rPr>
                        <a:t> </a:t>
                      </a:r>
                      <a:endParaRPr lang="ru-RU"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300</a:t>
                      </a:r>
                      <a:r>
                        <a:rPr lang="en-US" sz="1600" b="1" dirty="0">
                          <a:solidFill>
                            <a:schemeClr val="bg1"/>
                          </a:solidFill>
                          <a:effectLst>
                            <a:outerShdw blurRad="38100" dist="38100" dir="2700000" algn="tl">
                              <a:srgbClr val="000000">
                                <a:alpha val="43137"/>
                              </a:srgbClr>
                            </a:outerShdw>
                          </a:effectLst>
                          <a:latin typeface="+mn-lt"/>
                        </a:rPr>
                        <a:t> </a:t>
                      </a:r>
                      <a:endParaRPr lang="ru-RU" sz="16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450405">
                <a:tc>
                  <a:txBody>
                    <a:bodyPr/>
                    <a:lstStyle/>
                    <a:p>
                      <a:pPr>
                        <a:lnSpc>
                          <a:spcPct val="107000"/>
                        </a:lnSpc>
                        <a:spcAft>
                          <a:spcPts val="0"/>
                        </a:spcAft>
                      </a:pPr>
                      <a:r>
                        <a:rPr lang="en-US" sz="1600" dirty="0" smtClean="0">
                          <a:solidFill>
                            <a:schemeClr val="bg1"/>
                          </a:solidFill>
                          <a:effectLst>
                            <a:outerShdw blurRad="38100" dist="38100" dir="2700000" algn="tl">
                              <a:srgbClr val="000000">
                                <a:alpha val="43137"/>
                              </a:srgbClr>
                            </a:outerShdw>
                          </a:effectLst>
                          <a:latin typeface="+mn-lt"/>
                        </a:rPr>
                        <a:t>     </a:t>
                      </a:r>
                      <a:r>
                        <a:rPr lang="sk-SK" sz="1600" noProof="0" dirty="0" err="1" smtClean="0">
                          <a:solidFill>
                            <a:schemeClr val="bg1"/>
                          </a:solidFill>
                          <a:effectLst>
                            <a:outerShdw blurRad="38100" dist="38100" dir="2700000" algn="tl">
                              <a:srgbClr val="000000">
                                <a:alpha val="43137"/>
                              </a:srgbClr>
                            </a:outerShdw>
                          </a:effectLst>
                          <a:latin typeface="+mn-lt"/>
                        </a:rPr>
                        <a:t>Protected</a:t>
                      </a:r>
                      <a:r>
                        <a:rPr lang="sk-SK" sz="1600" noProof="0" dirty="0" smtClean="0">
                          <a:solidFill>
                            <a:schemeClr val="bg1"/>
                          </a:solidFill>
                          <a:effectLst>
                            <a:outerShdw blurRad="38100" dist="38100" dir="2700000" algn="tl">
                              <a:srgbClr val="000000">
                                <a:alpha val="43137"/>
                              </a:srgbClr>
                            </a:outerShdw>
                          </a:effectLst>
                          <a:latin typeface="+mn-lt"/>
                        </a:rPr>
                        <a:t> </a:t>
                      </a:r>
                      <a:r>
                        <a:rPr lang="sk-SK" sz="1600" noProof="0" dirty="0" err="1" smtClean="0">
                          <a:solidFill>
                            <a:schemeClr val="bg1"/>
                          </a:solidFill>
                          <a:effectLst>
                            <a:outerShdw blurRad="38100" dist="38100" dir="2700000" algn="tl">
                              <a:srgbClr val="000000">
                                <a:alpha val="43137"/>
                              </a:srgbClr>
                            </a:outerShdw>
                          </a:effectLst>
                          <a:latin typeface="+mn-lt"/>
                        </a:rPr>
                        <a:t>volume</a:t>
                      </a:r>
                      <a:r>
                        <a:rPr lang="sk-SK" sz="1600" noProof="0" dirty="0" smtClean="0">
                          <a:solidFill>
                            <a:schemeClr val="bg1"/>
                          </a:solidFill>
                          <a:effectLst>
                            <a:outerShdw blurRad="38100" dist="38100" dir="2700000" algn="tl">
                              <a:srgbClr val="000000">
                                <a:alpha val="43137"/>
                              </a:srgbClr>
                            </a:outerShdw>
                          </a:effectLst>
                          <a:latin typeface="+mn-lt"/>
                        </a:rPr>
                        <a:t>, m3</a:t>
                      </a:r>
                      <a:r>
                        <a:rPr lang="en-US" sz="1400" b="1" dirty="0" smtClean="0">
                          <a:solidFill>
                            <a:schemeClr val="bg1"/>
                          </a:solidFill>
                          <a:effectLst>
                            <a:outerShdw blurRad="38100" dist="38100" dir="2700000" algn="tl">
                              <a:srgbClr val="000000">
                                <a:alpha val="43137"/>
                              </a:srgbClr>
                            </a:outerShdw>
                          </a:effectLst>
                          <a:latin typeface="+mn-lt"/>
                        </a:rPr>
                        <a:t> </a:t>
                      </a:r>
                      <a:endParaRPr lang="ru-RU"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rPr>
                        <a:t> </a:t>
                      </a:r>
                      <a:r>
                        <a:rPr lang="sk-SK" sz="1600" b="1" dirty="0" smtClean="0">
                          <a:solidFill>
                            <a:schemeClr val="bg1"/>
                          </a:solidFill>
                          <a:effectLst>
                            <a:outerShdw blurRad="38100" dist="38100" dir="2700000" algn="tl">
                              <a:srgbClr val="000000">
                                <a:alpha val="43137"/>
                              </a:srgbClr>
                            </a:outerShdw>
                          </a:effectLst>
                          <a:latin typeface="+mn-lt"/>
                        </a:rPr>
                        <a:t>100</a:t>
                      </a:r>
                      <a:r>
                        <a:rPr lang="en-US" sz="1600" b="1" dirty="0" smtClean="0">
                          <a:solidFill>
                            <a:schemeClr val="bg1"/>
                          </a:solidFill>
                          <a:effectLst>
                            <a:outerShdw blurRad="38100" dist="38100" dir="2700000" algn="tl">
                              <a:srgbClr val="000000">
                                <a:alpha val="43137"/>
                              </a:srgbClr>
                            </a:outerShdw>
                          </a:effectLst>
                          <a:latin typeface="+mn-lt"/>
                        </a:rPr>
                        <a:t>0</a:t>
                      </a:r>
                      <a:endParaRPr lang="ru-RU" sz="16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383721">
                <a:tc>
                  <a:txBody>
                    <a:bodyPr/>
                    <a:lstStyle/>
                    <a:p>
                      <a:pPr>
                        <a:lnSpc>
                          <a:spcPct val="107000"/>
                        </a:lnSpc>
                        <a:spcAft>
                          <a:spcPts val="0"/>
                        </a:spcAft>
                      </a:pPr>
                      <a:r>
                        <a:rPr lang="en-US" sz="1600" dirty="0" smtClean="0">
                          <a:solidFill>
                            <a:schemeClr val="bg1"/>
                          </a:solidFill>
                          <a:effectLst>
                            <a:outerShdw blurRad="38100" dist="38100" dir="2700000" algn="tl">
                              <a:srgbClr val="000000">
                                <a:alpha val="43137"/>
                              </a:srgbClr>
                            </a:outerShdw>
                          </a:effectLst>
                          <a:latin typeface="+mn-lt"/>
                        </a:rPr>
                        <a:t>    </a:t>
                      </a:r>
                      <a:r>
                        <a:rPr lang="sk-SK" sz="1600" noProof="0" dirty="0" err="1" smtClean="0">
                          <a:solidFill>
                            <a:schemeClr val="bg1"/>
                          </a:solidFill>
                          <a:effectLst>
                            <a:outerShdw blurRad="38100" dist="38100" dir="2700000" algn="tl">
                              <a:srgbClr val="000000">
                                <a:alpha val="43137"/>
                              </a:srgbClr>
                            </a:outerShdw>
                          </a:effectLst>
                          <a:latin typeface="+mn-lt"/>
                        </a:rPr>
                        <a:t>Operational</a:t>
                      </a:r>
                      <a:r>
                        <a:rPr lang="sk-SK" sz="1600" noProof="0" dirty="0" smtClean="0">
                          <a:solidFill>
                            <a:schemeClr val="bg1"/>
                          </a:solidFill>
                          <a:effectLst>
                            <a:outerShdw blurRad="38100" dist="38100" dir="2700000" algn="tl">
                              <a:srgbClr val="000000">
                                <a:alpha val="43137"/>
                              </a:srgbClr>
                            </a:outerShdw>
                          </a:effectLst>
                          <a:latin typeface="+mn-lt"/>
                        </a:rPr>
                        <a:t> </a:t>
                      </a:r>
                      <a:r>
                        <a:rPr lang="sk-SK" sz="1600" noProof="0" dirty="0" err="1" smtClean="0">
                          <a:solidFill>
                            <a:schemeClr val="bg1"/>
                          </a:solidFill>
                          <a:effectLst>
                            <a:outerShdw blurRad="38100" dist="38100" dir="2700000" algn="tl">
                              <a:srgbClr val="000000">
                                <a:alpha val="43137"/>
                              </a:srgbClr>
                            </a:outerShdw>
                          </a:effectLst>
                          <a:latin typeface="+mn-lt"/>
                        </a:rPr>
                        <a:t>temperature</a:t>
                      </a:r>
                      <a:r>
                        <a:rPr lang="en-US" sz="1600" dirty="0" smtClean="0">
                          <a:solidFill>
                            <a:schemeClr val="bg1"/>
                          </a:solidFill>
                          <a:effectLst>
                            <a:outerShdw blurRad="38100" dist="38100" dir="2700000" algn="tl">
                              <a:srgbClr val="000000">
                                <a:alpha val="43137"/>
                              </a:srgbClr>
                            </a:outerShdw>
                          </a:effectLst>
                          <a:latin typeface="+mn-lt"/>
                        </a:rPr>
                        <a:t>,</a:t>
                      </a:r>
                      <a:r>
                        <a:rPr lang="en-US" sz="1600" baseline="0" dirty="0" smtClean="0">
                          <a:solidFill>
                            <a:schemeClr val="bg1"/>
                          </a:solidFill>
                          <a:effectLst>
                            <a:outerShdw blurRad="38100" dist="38100" dir="2700000" algn="tl">
                              <a:srgbClr val="000000">
                                <a:alpha val="43137"/>
                              </a:srgbClr>
                            </a:outerShdw>
                          </a:effectLst>
                          <a:latin typeface="+mn-lt"/>
                        </a:rPr>
                        <a:t> °C</a:t>
                      </a:r>
                      <a:endParaRPr lang="ru-RU"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rPr>
                        <a:t>-50 ÷ +50</a:t>
                      </a:r>
                      <a:endParaRPr lang="ru-RU" sz="16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r h="383721">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60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600" b="1"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dirty="0" err="1" smtClean="0">
                          <a:solidFill>
                            <a:schemeClr val="bg1"/>
                          </a:solidFill>
                          <a:effectLst>
                            <a:outerShdw blurRad="38100" dist="38100" dir="2700000" algn="tl">
                              <a:srgbClr val="000000">
                                <a:alpha val="43137"/>
                              </a:srgbClr>
                            </a:outerShdw>
                          </a:effectLst>
                          <a:latin typeface="+mn-lt"/>
                          <a:ea typeface="Calibri"/>
                          <a:cs typeface="Times New Roman"/>
                        </a:rPr>
                        <a:t>Span</a:t>
                      </a:r>
                      <a:r>
                        <a:rPr lang="sk-SK"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baseline="0" dirty="0" err="1" smtClean="0">
                          <a:solidFill>
                            <a:schemeClr val="bg1"/>
                          </a:solidFill>
                          <a:effectLst>
                            <a:outerShdw blurRad="38100" dist="38100" dir="2700000" algn="tl">
                              <a:srgbClr val="000000">
                                <a:alpha val="43137"/>
                              </a:srgbClr>
                            </a:outerShdw>
                          </a:effectLst>
                          <a:latin typeface="+mn-lt"/>
                          <a:ea typeface="Calibri"/>
                          <a:cs typeface="Times New Roman"/>
                        </a:rPr>
                        <a:t>of</a:t>
                      </a:r>
                      <a:r>
                        <a:rPr lang="sk-SK"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baseline="0" dirty="0" err="1" smtClean="0">
                          <a:solidFill>
                            <a:schemeClr val="bg1"/>
                          </a:solidFill>
                          <a:effectLst>
                            <a:outerShdw blurRad="38100" dist="38100" dir="2700000" algn="tl">
                              <a:srgbClr val="000000">
                                <a:alpha val="43137"/>
                              </a:srgbClr>
                            </a:outerShdw>
                          </a:effectLst>
                          <a:latin typeface="+mn-lt"/>
                          <a:ea typeface="Calibri"/>
                          <a:cs typeface="Times New Roman"/>
                        </a:rPr>
                        <a:t>service</a:t>
                      </a:r>
                      <a:r>
                        <a:rPr lang="sk-SK"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baseline="0" dirty="0" err="1" smtClean="0">
                          <a:solidFill>
                            <a:schemeClr val="bg1"/>
                          </a:solidFill>
                          <a:effectLst>
                            <a:outerShdw blurRad="38100" dist="38100" dir="2700000" algn="tl">
                              <a:srgbClr val="000000">
                                <a:alpha val="43137"/>
                              </a:srgbClr>
                            </a:outerShdw>
                          </a:effectLst>
                          <a:latin typeface="+mn-lt"/>
                          <a:ea typeface="Calibri"/>
                          <a:cs typeface="Times New Roman"/>
                        </a:rPr>
                        <a:t>without</a:t>
                      </a:r>
                      <a:r>
                        <a:rPr lang="sk-SK"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endParaRPr lang="en-US" sz="1600" b="1" baseline="0" dirty="0" smtClean="0">
                        <a:solidFill>
                          <a:schemeClr val="bg1"/>
                        </a:solidFill>
                        <a:effectLst>
                          <a:outerShdw blurRad="38100" dist="38100" dir="2700000" algn="tl">
                            <a:srgbClr val="000000">
                              <a:alpha val="43137"/>
                            </a:srgbClr>
                          </a:outerShdw>
                        </a:effectLst>
                        <a:latin typeface="+mn-lt"/>
                        <a:ea typeface="Calibri"/>
                        <a:cs typeface="Times New Roman"/>
                      </a:endParaRPr>
                    </a:p>
                    <a:p>
                      <a:pPr marL="0" marR="0" indent="0" algn="l" defTabSz="914400" rtl="0" eaLnBrk="1" fontAlgn="auto" latinLnBrk="0" hangingPunct="1">
                        <a:lnSpc>
                          <a:spcPct val="107000"/>
                        </a:lnSpc>
                        <a:spcBef>
                          <a:spcPts val="0"/>
                        </a:spcBef>
                        <a:spcAft>
                          <a:spcPts val="0"/>
                        </a:spcAft>
                        <a:buClrTx/>
                        <a:buSzTx/>
                        <a:buFontTx/>
                        <a:buNone/>
                        <a:tabLst/>
                        <a:defRPr/>
                      </a:pPr>
                      <a:r>
                        <a:rPr lang="en-US"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baseline="0" dirty="0" err="1" smtClean="0">
                          <a:solidFill>
                            <a:schemeClr val="bg1"/>
                          </a:solidFill>
                          <a:effectLst>
                            <a:outerShdw blurRad="38100" dist="38100" dir="2700000" algn="tl">
                              <a:srgbClr val="000000">
                                <a:alpha val="43137"/>
                              </a:srgbClr>
                            </a:outerShdw>
                          </a:effectLst>
                          <a:latin typeface="+mn-lt"/>
                          <a:ea typeface="Calibri"/>
                          <a:cs typeface="Times New Roman"/>
                        </a:rPr>
                        <a:t>maintenance</a:t>
                      </a:r>
                      <a:r>
                        <a:rPr lang="sk-SK"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baseline="0" dirty="0" err="1" smtClean="0">
                          <a:solidFill>
                            <a:schemeClr val="bg1"/>
                          </a:solidFill>
                          <a:effectLst>
                            <a:outerShdw blurRad="38100" dist="38100" dir="2700000" algn="tl">
                              <a:srgbClr val="000000">
                                <a:alpha val="43137"/>
                              </a:srgbClr>
                            </a:outerShdw>
                          </a:effectLst>
                          <a:latin typeface="+mn-lt"/>
                          <a:ea typeface="Calibri"/>
                          <a:cs typeface="Times New Roman"/>
                        </a:rPr>
                        <a:t>years</a:t>
                      </a:r>
                      <a:endParaRPr lang="ru-RU"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1</a:t>
                      </a:r>
                      <a:r>
                        <a:rPr lang="sk-SK" sz="16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2</a:t>
                      </a:r>
                      <a:endParaRPr lang="ru-RU" sz="16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5" name="Прямоугольник 4"/>
          <p:cNvSpPr/>
          <p:nvPr/>
        </p:nvSpPr>
        <p:spPr>
          <a:xfrm>
            <a:off x="2522306" y="630958"/>
            <a:ext cx="6851175" cy="553357"/>
          </a:xfrm>
          <a:prstGeom prst="rect">
            <a:avLst/>
          </a:prstGeom>
        </p:spPr>
        <p:txBody>
          <a:bodyPr wrap="square">
            <a:spAutoFit/>
          </a:bodyPr>
          <a:lstStyle/>
          <a:p>
            <a:pPr algn="ctr">
              <a:lnSpc>
                <a:spcPct val="107000"/>
              </a:lnSpc>
              <a:spcAft>
                <a:spcPts val="800"/>
              </a:spcAft>
            </a:pPr>
            <a:r>
              <a:rPr lang="sk-SK" sz="2800" b="1" dirty="0">
                <a:solidFill>
                  <a:srgbClr val="00B0F0"/>
                </a:solidFill>
                <a:ea typeface="Times New Roman" panose="02020603050405020304" pitchFamily="18" charset="0"/>
                <a:cs typeface="Times New Roman" panose="02020603050405020304" pitchFamily="18" charset="0"/>
              </a:rPr>
              <a:t>Mobile </a:t>
            </a:r>
            <a:r>
              <a:rPr lang="sk-SK" sz="2800" b="1" dirty="0" err="1">
                <a:solidFill>
                  <a:srgbClr val="00B0F0"/>
                </a:solidFill>
                <a:ea typeface="Times New Roman" panose="02020603050405020304" pitchFamily="18" charset="0"/>
                <a:cs typeface="Times New Roman" panose="02020603050405020304" pitchFamily="18" charset="0"/>
              </a:rPr>
              <a:t>fire</a:t>
            </a:r>
            <a:r>
              <a:rPr lang="sk-SK" sz="2800" b="1" dirty="0">
                <a:solidFill>
                  <a:srgbClr val="00B0F0"/>
                </a:solidFill>
                <a:ea typeface="Times New Roman" panose="02020603050405020304" pitchFamily="18" charset="0"/>
                <a:cs typeface="Times New Roman" panose="02020603050405020304" pitchFamily="18" charset="0"/>
              </a:rPr>
              <a:t> </a:t>
            </a:r>
            <a:r>
              <a:rPr lang="sk-SK" sz="2800" b="1" dirty="0" err="1">
                <a:solidFill>
                  <a:srgbClr val="00B0F0"/>
                </a:solidFill>
                <a:ea typeface="Times New Roman" panose="02020603050405020304" pitchFamily="18" charset="0"/>
                <a:cs typeface="Times New Roman" panose="02020603050405020304" pitchFamily="18" charset="0"/>
              </a:rPr>
              <a:t>fighting</a:t>
            </a:r>
            <a:r>
              <a:rPr lang="sk-SK" sz="2800" b="1" dirty="0">
                <a:solidFill>
                  <a:srgbClr val="00B0F0"/>
                </a:solidFill>
                <a:ea typeface="Times New Roman" panose="02020603050405020304" pitchFamily="18" charset="0"/>
                <a:cs typeface="Times New Roman" panose="02020603050405020304" pitchFamily="18" charset="0"/>
              </a:rPr>
              <a:t> </a:t>
            </a:r>
            <a:r>
              <a:rPr lang="sk-SK" sz="2800" b="1" dirty="0" err="1">
                <a:solidFill>
                  <a:srgbClr val="00B0F0"/>
                </a:solidFill>
                <a:ea typeface="Times New Roman" panose="02020603050405020304" pitchFamily="18" charset="0"/>
                <a:cs typeface="Times New Roman" panose="02020603050405020304" pitchFamily="18" charset="0"/>
              </a:rPr>
              <a:t>system</a:t>
            </a:r>
            <a:r>
              <a:rPr lang="sk-SK" sz="2800" b="1" dirty="0">
                <a:solidFill>
                  <a:srgbClr val="00B0F0"/>
                </a:solidFill>
                <a:ea typeface="Times New Roman" panose="02020603050405020304" pitchFamily="18" charset="0"/>
                <a:cs typeface="Times New Roman" panose="02020603050405020304" pitchFamily="18" charset="0"/>
              </a:rPr>
              <a:t>  </a:t>
            </a:r>
            <a:r>
              <a:rPr lang="sk-SK" sz="2800" b="1" dirty="0" smtClean="0">
                <a:solidFill>
                  <a:srgbClr val="00B0F0"/>
                </a:solidFill>
                <a:ea typeface="Times New Roman" panose="02020603050405020304" pitchFamily="18" charset="0"/>
                <a:cs typeface="Times New Roman" panose="02020603050405020304" pitchFamily="18" charset="0"/>
              </a:rPr>
              <a:t>TPS</a:t>
            </a:r>
            <a:r>
              <a:rPr lang="ru-RU" sz="2800" b="1" dirty="0" smtClean="0">
                <a:solidFill>
                  <a:srgbClr val="00B0F0"/>
                </a:solidFill>
                <a:ea typeface="Times New Roman" panose="02020603050405020304" pitchFamily="18" charset="0"/>
                <a:cs typeface="Times New Roman" panose="02020603050405020304" pitchFamily="18" charset="0"/>
              </a:rPr>
              <a:t> </a:t>
            </a:r>
            <a:r>
              <a:rPr lang="sk-SK" sz="2800" b="1" dirty="0" smtClean="0">
                <a:solidFill>
                  <a:srgbClr val="00B0F0"/>
                </a:solidFill>
                <a:ea typeface="Times New Roman" panose="02020603050405020304" pitchFamily="18" charset="0"/>
                <a:cs typeface="Times New Roman" panose="02020603050405020304" pitchFamily="18" charset="0"/>
              </a:rPr>
              <a:t>-4.24</a:t>
            </a: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6"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9645" y="532928"/>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TECHNOPARK s.r.o\Foto\TPS-4.24\03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99" y="1452288"/>
            <a:ext cx="5338542" cy="529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30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6"/>
          <p:cNvSpPr/>
          <p:nvPr/>
        </p:nvSpPr>
        <p:spPr>
          <a:xfrm>
            <a:off x="3399690" y="432841"/>
            <a:ext cx="5188585" cy="553357"/>
          </a:xfrm>
          <a:prstGeom prst="rect">
            <a:avLst/>
          </a:prstGeom>
        </p:spPr>
        <p:txBody>
          <a:bodyPr wrap="square">
            <a:spAutoFit/>
          </a:bodyPr>
          <a:lstStyle/>
          <a:p>
            <a:pPr algn="ctr">
              <a:lnSpc>
                <a:spcPct val="107000"/>
              </a:lnSpc>
              <a:spcAft>
                <a:spcPts val="800"/>
              </a:spcAft>
            </a:pPr>
            <a:r>
              <a:rPr lang="sk-SK" sz="2800" b="1" dirty="0" err="1">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Certificate</a:t>
            </a:r>
            <a:r>
              <a:rPr lang="sk-SK"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err="1">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of</a:t>
            </a:r>
            <a:r>
              <a:rPr lang="sk-SK"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err="1">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Compliance</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29700" name="Picture 4" descr="H:\TECHNOPARK s.r.o\Dokumenty\Сертификаты\Technopark\Certifikat\Smol format Engl\Certifikat  E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362" y="1167939"/>
            <a:ext cx="3941927" cy="5421357"/>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ECHNOPARK s.r.o\Dokumenty\Сертификаты\Technopark\Protokol\Technopark\List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509" y="1167939"/>
            <a:ext cx="3792081" cy="54213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97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4"/>
          <p:cNvSpPr/>
          <p:nvPr/>
        </p:nvSpPr>
        <p:spPr>
          <a:xfrm>
            <a:off x="750526" y="1130518"/>
            <a:ext cx="6107474" cy="553357"/>
          </a:xfrm>
          <a:prstGeom prst="rect">
            <a:avLst/>
          </a:prstGeom>
        </p:spPr>
        <p:txBody>
          <a:bodyPr wrap="square">
            <a:spAutoFit/>
          </a:bodyPr>
          <a:lstStyle/>
          <a:p>
            <a:pP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Mobile fire fighting system </a:t>
            </a:r>
            <a:r>
              <a:rPr lang="sk-SK" sz="2800" b="1" dirty="0" smtClean="0">
                <a:solidFill>
                  <a:srgbClr val="00B0F0"/>
                </a:solidFill>
                <a:ea typeface="Times New Roman" panose="02020603050405020304" pitchFamily="18" charset="0"/>
                <a:cs typeface="Times New Roman" panose="02020603050405020304" pitchFamily="18" charset="0"/>
              </a:rPr>
              <a:t>TPS-12.24</a:t>
            </a:r>
            <a:endParaRPr lang="ru-RU" sz="2800" dirty="0">
              <a:solidFill>
                <a:srgbClr val="00B0F0"/>
              </a:solidFill>
              <a:effectLst/>
              <a:ea typeface="Calibri" panose="020F0502020204030204" pitchFamily="34" charset="0"/>
              <a:cs typeface="Times New Roman" panose="02020603050405020304" pitchFamily="18" charset="0"/>
            </a:endParaRPr>
          </a:p>
        </p:txBody>
      </p:sp>
      <p:sp>
        <p:nvSpPr>
          <p:cNvPr id="10"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8" name="Picture 2" descr="C:\Users\Vik\Desktop\Foto TPS-01\Герб Словакии мал.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516360078"/>
              </p:ext>
            </p:extLst>
          </p:nvPr>
        </p:nvGraphicFramePr>
        <p:xfrm>
          <a:off x="6740731" y="1683875"/>
          <a:ext cx="4854462" cy="3677697"/>
        </p:xfrm>
        <a:graphic>
          <a:graphicData uri="http://schemas.openxmlformats.org/drawingml/2006/table">
            <a:tbl>
              <a:tblPr firstRow="1" firstCol="1" bandRow="1">
                <a:tableStyleId>{5940675A-B579-460E-94D1-54222C63F5DA}</a:tableStyleId>
              </a:tblPr>
              <a:tblGrid>
                <a:gridCol w="2331979"/>
                <a:gridCol w="1119351"/>
                <a:gridCol w="1403132"/>
              </a:tblGrid>
              <a:tr h="334649">
                <a:tc gridSpan="2">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Name</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Value</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gridSpan="2">
                  <a:txBody>
                    <a:bodyPr/>
                    <a:lstStyle/>
                    <a:p>
                      <a:pPr marL="77470">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Weight (without carrier),</a:t>
                      </a:r>
                      <a:r>
                        <a:rPr lang="sk-SK" sz="1600" b="1" baseline="0" dirty="0" smtClean="0">
                          <a:solidFill>
                            <a:schemeClr val="bg1"/>
                          </a:solidFill>
                          <a:effectLst>
                            <a:outerShdw blurRad="38100" dist="38100" dir="2700000" algn="tl">
                              <a:srgbClr val="000000">
                                <a:alpha val="43137"/>
                              </a:srgbClr>
                            </a:outerShdw>
                          </a:effectLst>
                          <a:latin typeface="+mn-lt"/>
                        </a:rPr>
                        <a:t> kg</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rPr>
                        <a:t>≤</a:t>
                      </a:r>
                      <a:r>
                        <a:rPr lang="sk-SK" sz="1600" b="1" dirty="0" smtClean="0">
                          <a:solidFill>
                            <a:schemeClr val="bg1"/>
                          </a:solidFill>
                          <a:effectLst>
                            <a:outerShdw blurRad="38100" dist="38100" dir="2700000" algn="tl">
                              <a:srgbClr val="000000">
                                <a:alpha val="43137"/>
                              </a:srgbClr>
                            </a:outerShdw>
                          </a:effectLst>
                          <a:latin typeface="+mn-lt"/>
                        </a:rPr>
                        <a:t> </a:t>
                      </a:r>
                      <a:r>
                        <a:rPr lang="ru-RU" sz="1600" b="1" dirty="0" smtClean="0">
                          <a:solidFill>
                            <a:schemeClr val="bg1"/>
                          </a:solidFill>
                          <a:effectLst>
                            <a:outerShdw blurRad="38100" dist="38100" dir="2700000" algn="tl">
                              <a:srgbClr val="000000">
                                <a:alpha val="43137"/>
                              </a:srgbClr>
                            </a:outerShdw>
                          </a:effectLst>
                          <a:latin typeface="+mn-lt"/>
                        </a:rPr>
                        <a:t>630</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rowSpan="3">
                  <a:txBody>
                    <a:bodyPr/>
                    <a:lstStyle/>
                    <a:p>
                      <a:pPr marL="77470">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Size</a:t>
                      </a:r>
                      <a:r>
                        <a:rPr lang="en-US" sz="1600" b="1" dirty="0" smtClean="0">
                          <a:solidFill>
                            <a:schemeClr val="bg1"/>
                          </a:solidFill>
                          <a:effectLst>
                            <a:outerShdw blurRad="38100" dist="38100" dir="2700000" algn="tl">
                              <a:srgbClr val="000000">
                                <a:alpha val="43137"/>
                              </a:srgbClr>
                            </a:outerShdw>
                          </a:effectLst>
                          <a:latin typeface="+mn-lt"/>
                        </a:rPr>
                        <a:t>, </a:t>
                      </a:r>
                      <a:r>
                        <a:rPr lang="en-US" sz="1600" b="1" dirty="0">
                          <a:solidFill>
                            <a:schemeClr val="bg1"/>
                          </a:solidFill>
                          <a:effectLst>
                            <a:outerShdw blurRad="38100" dist="38100" dir="2700000" algn="tl">
                              <a:srgbClr val="000000">
                                <a:alpha val="43137"/>
                              </a:srgbClr>
                            </a:outerShdw>
                          </a:effectLst>
                          <a:latin typeface="+mn-lt"/>
                        </a:rPr>
                        <a:t>mm</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Height</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ru-RU" sz="1600" b="1" dirty="0" smtClean="0">
                          <a:solidFill>
                            <a:schemeClr val="bg1"/>
                          </a:solidFill>
                          <a:effectLst>
                            <a:outerShdw blurRad="38100" dist="38100" dir="2700000" algn="tl">
                              <a:srgbClr val="000000">
                                <a:alpha val="43137"/>
                              </a:srgbClr>
                            </a:outerShdw>
                          </a:effectLst>
                          <a:latin typeface="+mn-lt"/>
                        </a:rPr>
                        <a:t>1400</a:t>
                      </a:r>
                      <a:r>
                        <a:rPr lang="sk-SK" sz="1600" b="1" dirty="0" smtClean="0">
                          <a:solidFill>
                            <a:schemeClr val="bg1"/>
                          </a:solidFill>
                          <a:effectLst>
                            <a:outerShdw blurRad="38100" dist="38100" dir="2700000" algn="tl">
                              <a:srgbClr val="000000">
                                <a:alpha val="43137"/>
                              </a:srgbClr>
                            </a:outerShdw>
                          </a:effectLst>
                          <a:latin typeface="+mn-lt"/>
                        </a:rPr>
                        <a:t>,0</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vMerge="1">
                  <a:txBody>
                    <a:bodyPr/>
                    <a:lstStyle/>
                    <a:p>
                      <a:endParaRPr lang="en-US"/>
                    </a:p>
                  </a:txBody>
                  <a:tcP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Length</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20</a:t>
                      </a:r>
                      <a:r>
                        <a:rPr lang="ru-RU" sz="1600" b="1" dirty="0" smtClean="0">
                          <a:solidFill>
                            <a:schemeClr val="bg1"/>
                          </a:solidFill>
                          <a:effectLst>
                            <a:outerShdw blurRad="38100" dist="38100" dir="2700000" algn="tl">
                              <a:srgbClr val="000000">
                                <a:alpha val="43137"/>
                              </a:srgbClr>
                            </a:outerShdw>
                          </a:effectLst>
                          <a:latin typeface="+mn-lt"/>
                        </a:rPr>
                        <a:t>00</a:t>
                      </a:r>
                      <a:r>
                        <a:rPr lang="sk-SK" sz="1600" b="1" dirty="0" smtClean="0">
                          <a:solidFill>
                            <a:schemeClr val="bg1"/>
                          </a:solidFill>
                          <a:effectLst>
                            <a:outerShdw blurRad="38100" dist="38100" dir="2700000" algn="tl">
                              <a:srgbClr val="000000">
                                <a:alpha val="43137"/>
                              </a:srgbClr>
                            </a:outerShdw>
                          </a:effectLst>
                          <a:latin typeface="+mn-lt"/>
                        </a:rPr>
                        <a:t>,0</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vMerge="1">
                  <a:txBody>
                    <a:bodyPr/>
                    <a:lstStyle/>
                    <a:p>
                      <a:pPr marL="77470">
                        <a:lnSpc>
                          <a:spcPct val="107000"/>
                        </a:lnSpc>
                        <a:spcAft>
                          <a:spcPts val="0"/>
                        </a:spcAft>
                      </a:pPr>
                      <a:endParaRPr lang="en-US" sz="1000" dirty="0">
                        <a:solidFill>
                          <a:srgbClr val="002060"/>
                        </a:solidFill>
                        <a:effectLst/>
                        <a:latin typeface="Calibri"/>
                        <a:ea typeface="Calibri"/>
                        <a:cs typeface="Times New Roman"/>
                      </a:endParaRPr>
                    </a:p>
                  </a:txBody>
                  <a:tcPr marL="8558" marR="8558" marT="8558" marB="8558" anchor="ct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ea typeface="Calibri"/>
                          <a:cs typeface="Times New Roman"/>
                        </a:rPr>
                        <a:t>Width</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ru-RU" sz="1600" b="1" dirty="0" smtClean="0">
                          <a:solidFill>
                            <a:schemeClr val="bg1"/>
                          </a:solidFill>
                          <a:effectLst>
                            <a:outerShdw blurRad="38100" dist="38100" dir="2700000" algn="tl">
                              <a:srgbClr val="000000">
                                <a:alpha val="43137"/>
                              </a:srgbClr>
                            </a:outerShdw>
                          </a:effectLst>
                          <a:latin typeface="+mn-lt"/>
                          <a:ea typeface="Calibri"/>
                          <a:cs typeface="Times New Roman"/>
                        </a:rPr>
                        <a:t>1500,0</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rowSpan="2">
                  <a:txBody>
                    <a:bodyPr/>
                    <a:lstStyle/>
                    <a:p>
                      <a:pPr marL="77470">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rPr>
                        <a:t> </a:t>
                      </a:r>
                      <a:r>
                        <a:rPr lang="sk-SK" sz="1600" b="1" dirty="0" smtClean="0">
                          <a:solidFill>
                            <a:schemeClr val="bg1"/>
                          </a:solidFill>
                          <a:effectLst>
                            <a:outerShdw blurRad="38100" dist="38100" dir="2700000" algn="tl">
                              <a:srgbClr val="000000">
                                <a:alpha val="43137"/>
                              </a:srgbClr>
                            </a:outerShdw>
                          </a:effectLst>
                          <a:latin typeface="+mn-lt"/>
                        </a:rPr>
                        <a:t>Protected</a:t>
                      </a:r>
                      <a:r>
                        <a:rPr lang="sk-SK" sz="1600" b="1" baseline="0" dirty="0" smtClean="0">
                          <a:solidFill>
                            <a:schemeClr val="bg1"/>
                          </a:solidFill>
                          <a:effectLst>
                            <a:outerShdw blurRad="38100" dist="38100" dir="2700000" algn="tl">
                              <a:srgbClr val="000000">
                                <a:alpha val="43137"/>
                              </a:srgbClr>
                            </a:outerShdw>
                          </a:effectLst>
                          <a:latin typeface="+mn-lt"/>
                        </a:rPr>
                        <a:t> surface</a:t>
                      </a:r>
                      <a:r>
                        <a:rPr lang="en-US" sz="1600" b="1" dirty="0" smtClean="0">
                          <a:solidFill>
                            <a:schemeClr val="bg1"/>
                          </a:solidFill>
                          <a:effectLst>
                            <a:outerShdw blurRad="38100" dist="38100" dir="2700000" algn="tl">
                              <a:srgbClr val="000000">
                                <a:alpha val="43137"/>
                              </a:srgbClr>
                            </a:outerShdw>
                          </a:effectLst>
                          <a:latin typeface="+mn-lt"/>
                        </a:rPr>
                        <a:t>, m</a:t>
                      </a:r>
                      <a:r>
                        <a:rPr lang="en-US" sz="1600" b="1" baseline="30000" dirty="0" smtClean="0">
                          <a:solidFill>
                            <a:schemeClr val="bg1"/>
                          </a:solidFill>
                          <a:effectLst>
                            <a:outerShdw blurRad="38100" dist="38100" dir="2700000" algn="tl">
                              <a:srgbClr val="000000">
                                <a:alpha val="43137"/>
                              </a:srgbClr>
                            </a:outerShdw>
                          </a:effectLst>
                          <a:latin typeface="+mn-lt"/>
                        </a:rPr>
                        <a:t>2</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ea typeface="+mn-ea"/>
                          <a:cs typeface="+mn-cs"/>
                        </a:rPr>
                        <a:t>Class</a:t>
                      </a:r>
                      <a:r>
                        <a:rPr lang="sk-SK" sz="1600" b="1" baseline="0" dirty="0" smtClean="0">
                          <a:solidFill>
                            <a:schemeClr val="bg1"/>
                          </a:solidFill>
                          <a:effectLst>
                            <a:outerShdw blurRad="38100" dist="38100" dir="2700000" algn="tl">
                              <a:srgbClr val="000000">
                                <a:alpha val="43137"/>
                              </a:srgbClr>
                            </a:outerShdw>
                          </a:effectLst>
                          <a:latin typeface="+mn-lt"/>
                          <a:ea typeface="+mn-ea"/>
                          <a:cs typeface="+mn-cs"/>
                        </a:rPr>
                        <a:t> A</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ru-RU" sz="1600" b="1" dirty="0" smtClean="0">
                          <a:solidFill>
                            <a:schemeClr val="bg1"/>
                          </a:solidFill>
                          <a:effectLst>
                            <a:outerShdw blurRad="38100" dist="38100" dir="2700000" algn="tl">
                              <a:srgbClr val="000000">
                                <a:alpha val="43137"/>
                              </a:srgbClr>
                            </a:outerShdw>
                          </a:effectLst>
                          <a:latin typeface="+mn-lt"/>
                        </a:rPr>
                        <a:t>90</a:t>
                      </a:r>
                      <a:r>
                        <a:rPr lang="sk-SK" sz="1600" b="1" dirty="0" smtClean="0">
                          <a:solidFill>
                            <a:schemeClr val="bg1"/>
                          </a:solidFill>
                          <a:effectLst>
                            <a:outerShdw blurRad="38100" dist="38100" dir="2700000" algn="tl">
                              <a:srgbClr val="000000">
                                <a:alpha val="43137"/>
                              </a:srgbClr>
                            </a:outerShdw>
                          </a:effectLst>
                          <a:latin typeface="+mn-lt"/>
                        </a:rPr>
                        <a:t>0</a:t>
                      </a:r>
                      <a:r>
                        <a:rPr lang="en-US" sz="1600" b="1" dirty="0">
                          <a:solidFill>
                            <a:schemeClr val="bg1"/>
                          </a:solidFill>
                          <a:effectLst>
                            <a:outerShdw blurRad="38100" dist="38100" dir="2700000" algn="tl">
                              <a:srgbClr val="000000">
                                <a:alpha val="43137"/>
                              </a:srgbClr>
                            </a:outerShdw>
                          </a:effectLst>
                          <a:latin typeface="+mn-lt"/>
                        </a:rPr>
                        <a:t> </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vMerge="1">
                  <a:txBody>
                    <a:bodyPr/>
                    <a:lstStyle/>
                    <a:p>
                      <a:endParaRPr lang="en-US"/>
                    </a:p>
                  </a:txBody>
                  <a:tcP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Class B</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ru-RU" sz="1600" b="1" dirty="0" smtClean="0">
                          <a:solidFill>
                            <a:schemeClr val="bg1"/>
                          </a:solidFill>
                          <a:effectLst>
                            <a:outerShdw blurRad="38100" dist="38100" dir="2700000" algn="tl">
                              <a:srgbClr val="000000">
                                <a:alpha val="43137"/>
                              </a:srgbClr>
                            </a:outerShdw>
                          </a:effectLst>
                          <a:latin typeface="+mn-lt"/>
                        </a:rPr>
                        <a:t>700</a:t>
                      </a:r>
                      <a:r>
                        <a:rPr lang="en-US" sz="1600" b="1" dirty="0">
                          <a:solidFill>
                            <a:schemeClr val="bg1"/>
                          </a:solidFill>
                          <a:effectLst>
                            <a:outerShdw blurRad="38100" dist="38100" dir="2700000" algn="tl">
                              <a:srgbClr val="000000">
                                <a:alpha val="43137"/>
                              </a:srgbClr>
                            </a:outerShdw>
                          </a:effectLst>
                          <a:latin typeface="+mn-lt"/>
                        </a:rPr>
                        <a:t> </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rowSpan="2">
                  <a:txBody>
                    <a:bodyPr/>
                    <a:lstStyle/>
                    <a:p>
                      <a:pPr marL="77470">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Protected volume,</a:t>
                      </a:r>
                      <a:r>
                        <a:rPr lang="en-US" sz="1600" b="1" dirty="0" smtClean="0">
                          <a:solidFill>
                            <a:schemeClr val="bg1"/>
                          </a:solidFill>
                          <a:effectLst>
                            <a:outerShdw blurRad="38100" dist="38100" dir="2700000" algn="tl">
                              <a:srgbClr val="000000">
                                <a:alpha val="43137"/>
                              </a:srgbClr>
                            </a:outerShdw>
                          </a:effectLst>
                          <a:latin typeface="+mn-lt"/>
                        </a:rPr>
                        <a:t> m</a:t>
                      </a:r>
                      <a:r>
                        <a:rPr lang="en-US" sz="1600" b="1" baseline="30000" dirty="0" smtClean="0">
                          <a:solidFill>
                            <a:schemeClr val="bg1"/>
                          </a:solidFill>
                          <a:effectLst>
                            <a:outerShdw blurRad="38100" dist="38100" dir="2700000" algn="tl">
                              <a:srgbClr val="000000">
                                <a:alpha val="43137"/>
                              </a:srgbClr>
                            </a:outerShdw>
                          </a:effectLst>
                          <a:latin typeface="+mn-lt"/>
                        </a:rPr>
                        <a:t>3</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Class A</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ru-RU" sz="1600" b="1" dirty="0" smtClean="0">
                          <a:solidFill>
                            <a:schemeClr val="bg1"/>
                          </a:solidFill>
                          <a:effectLst>
                            <a:outerShdw blurRad="38100" dist="38100" dir="2700000" algn="tl">
                              <a:srgbClr val="000000">
                                <a:alpha val="43137"/>
                              </a:srgbClr>
                            </a:outerShdw>
                          </a:effectLst>
                          <a:latin typeface="+mn-lt"/>
                        </a:rPr>
                        <a:t>60</a:t>
                      </a:r>
                      <a:r>
                        <a:rPr lang="sk-SK" sz="1600" b="1" dirty="0" smtClean="0">
                          <a:solidFill>
                            <a:schemeClr val="bg1"/>
                          </a:solidFill>
                          <a:effectLst>
                            <a:outerShdw blurRad="38100" dist="38100" dir="2700000" algn="tl">
                              <a:srgbClr val="000000">
                                <a:alpha val="43137"/>
                              </a:srgbClr>
                            </a:outerShdw>
                          </a:effectLst>
                          <a:latin typeface="+mn-lt"/>
                        </a:rPr>
                        <a:t>00</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1221">
                <a:tc vMerge="1">
                  <a:txBody>
                    <a:bodyPr/>
                    <a:lstStyle/>
                    <a:p>
                      <a:endParaRPr lang="en-US"/>
                    </a:p>
                  </a:txBody>
                  <a:tcPr/>
                </a:tc>
                <a:tc>
                  <a:txBody>
                    <a:bodyPr/>
                    <a:lstStyle/>
                    <a:p>
                      <a:pPr marL="89535">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Class B</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a:t>
                      </a:r>
                      <a:r>
                        <a:rPr lang="en-US" sz="1600" b="1" dirty="0">
                          <a:solidFill>
                            <a:schemeClr val="bg1"/>
                          </a:solidFill>
                          <a:effectLst>
                            <a:outerShdw blurRad="38100" dist="38100" dir="2700000" algn="tl">
                              <a:srgbClr val="000000">
                                <a:alpha val="43137"/>
                              </a:srgbClr>
                            </a:outerShdw>
                          </a:effectLst>
                          <a:latin typeface="+mn-lt"/>
                        </a:rPr>
                        <a:t> </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54683">
                <a:tc gridSpan="2">
                  <a:txBody>
                    <a:bodyPr/>
                    <a:lstStyle/>
                    <a:p>
                      <a:pP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rPr>
                        <a:t> </a:t>
                      </a:r>
                      <a:r>
                        <a:rPr lang="sk-SK" sz="1600" b="1" dirty="0" smtClean="0">
                          <a:solidFill>
                            <a:schemeClr val="bg1"/>
                          </a:solidFill>
                          <a:effectLst>
                            <a:outerShdw blurRad="38100" dist="38100" dir="2700000" algn="tl">
                              <a:srgbClr val="000000">
                                <a:alpha val="43137"/>
                              </a:srgbClr>
                            </a:outerShdw>
                          </a:effectLst>
                          <a:latin typeface="+mn-lt"/>
                        </a:rPr>
                        <a:t>Activation method</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lnSpc>
                          <a:spcPct val="107000"/>
                        </a:lnSpc>
                        <a:spcAft>
                          <a:spcPts val="0"/>
                        </a:spcAft>
                      </a:pPr>
                      <a:r>
                        <a:rPr lang="sk-SK" sz="1600" b="1" dirty="0" smtClean="0">
                          <a:solidFill>
                            <a:schemeClr val="bg1"/>
                          </a:solidFill>
                          <a:effectLst>
                            <a:outerShdw blurRad="38100" dist="38100" dir="2700000" algn="tl">
                              <a:srgbClr val="000000">
                                <a:alpha val="43137"/>
                              </a:srgbClr>
                            </a:outerShdw>
                          </a:effectLst>
                          <a:latin typeface="+mn-lt"/>
                        </a:rPr>
                        <a:t>Manual</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13367">
                <a:tc gridSpan="2">
                  <a:txBody>
                    <a:bodyPr/>
                    <a:lstStyle/>
                    <a:p>
                      <a:pP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dirty="0" smtClean="0">
                          <a:solidFill>
                            <a:schemeClr val="bg1"/>
                          </a:solidFill>
                          <a:effectLst>
                            <a:outerShdw blurRad="38100" dist="38100" dir="2700000" algn="tl">
                              <a:srgbClr val="000000">
                                <a:alpha val="43137"/>
                              </a:srgbClr>
                            </a:outerShdw>
                          </a:effectLst>
                          <a:latin typeface="+mn-lt"/>
                          <a:ea typeface="Calibri"/>
                          <a:cs typeface="Times New Roman"/>
                        </a:rPr>
                        <a:t>Operational temperature</a:t>
                      </a:r>
                      <a:r>
                        <a:rPr lang="en-US" sz="1600" b="1" i="0" u="none" strike="noStrike" kern="1200" dirty="0" smtClean="0">
                          <a:solidFill>
                            <a:schemeClr val="bg1"/>
                          </a:solidFill>
                          <a:effectLst>
                            <a:outerShdw blurRad="38100" dist="38100" dir="2700000" algn="tl">
                              <a:srgbClr val="000000">
                                <a:alpha val="43137"/>
                              </a:srgbClr>
                            </a:outerShdw>
                          </a:effectLst>
                          <a:latin typeface="+mn-lt"/>
                          <a:ea typeface="+mn-ea"/>
                          <a:cs typeface="+mn-cs"/>
                        </a:rPr>
                        <a:t>,</a:t>
                      </a:r>
                      <a:r>
                        <a:rPr lang="en-US" sz="1600" b="1" i="0" u="none" strike="noStrike" kern="1200" baseline="0" dirty="0" smtClean="0">
                          <a:solidFill>
                            <a:schemeClr val="bg1"/>
                          </a:solidFill>
                          <a:effectLst>
                            <a:outerShdw blurRad="38100" dist="38100" dir="2700000" algn="tl">
                              <a:srgbClr val="000000">
                                <a:alpha val="43137"/>
                              </a:srgbClr>
                            </a:outerShdw>
                          </a:effectLst>
                          <a:latin typeface="+mn-lt"/>
                          <a:ea typeface="+mn-ea"/>
                          <a:cs typeface="+mn-cs"/>
                        </a:rPr>
                        <a:t> </a:t>
                      </a:r>
                      <a:r>
                        <a:rPr lang="en-US" sz="1600" b="1" i="0" u="none" strike="noStrike" kern="1200" baseline="0" dirty="0" smtClean="0">
                          <a:solidFill>
                            <a:schemeClr val="bg1"/>
                          </a:solidFill>
                          <a:effectLst>
                            <a:outerShdw blurRad="38100" dist="38100" dir="2700000" algn="tl">
                              <a:srgbClr val="000000">
                                <a:alpha val="43137"/>
                              </a:srgbClr>
                            </a:outerShdw>
                          </a:effectLst>
                          <a:latin typeface="+mn-lt"/>
                          <a:ea typeface="+mn-ea"/>
                          <a:cs typeface="+mn-cs"/>
                          <a:sym typeface="Symbol"/>
                        </a:rPr>
                        <a:t>C</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just"/>
                      <a:endParaRPr lang="en-US" sz="1300" dirty="0" smtClean="0">
                        <a:solidFill>
                          <a:srgbClr val="002060"/>
                        </a:solidFill>
                      </a:endParaRPr>
                    </a:p>
                  </a:txBody>
                  <a:tcPr marL="8558" marR="8558" marT="8558" marB="8558" anchor="ctr"/>
                </a:tc>
                <a:tc>
                  <a:txBody>
                    <a:bodyPr/>
                    <a:lstStyle/>
                    <a:p>
                      <a:pPr algn="ct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ea typeface="Calibri"/>
                          <a:cs typeface="Times New Roman"/>
                        </a:rPr>
                        <a:t>-50 ÷ +50</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05468">
                <a:tc gridSpan="2">
                  <a:txBody>
                    <a:bodyPr/>
                    <a:lstStyle/>
                    <a:p>
                      <a:pP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dirty="0" smtClean="0">
                          <a:solidFill>
                            <a:schemeClr val="bg1"/>
                          </a:solidFill>
                          <a:effectLst>
                            <a:outerShdw blurRad="38100" dist="38100" dir="2700000" algn="tl">
                              <a:srgbClr val="000000">
                                <a:alpha val="43137"/>
                              </a:srgbClr>
                            </a:outerShdw>
                          </a:effectLst>
                          <a:latin typeface="+mn-lt"/>
                          <a:ea typeface="Calibri"/>
                          <a:cs typeface="Times New Roman"/>
                        </a:rPr>
                        <a:t>Span</a:t>
                      </a:r>
                      <a:r>
                        <a:rPr lang="sk-SK"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of service without maintenance, </a:t>
                      </a:r>
                      <a:endParaRPr lang="en-US" sz="1600" b="1" baseline="0" dirty="0" smtClean="0">
                        <a:solidFill>
                          <a:schemeClr val="bg1"/>
                        </a:solidFill>
                        <a:effectLst>
                          <a:outerShdw blurRad="38100" dist="38100" dir="2700000" algn="tl">
                            <a:srgbClr val="000000">
                              <a:alpha val="43137"/>
                            </a:srgbClr>
                          </a:outerShdw>
                        </a:effectLst>
                        <a:latin typeface="+mn-lt"/>
                        <a:ea typeface="Calibri"/>
                        <a:cs typeface="Times New Roman"/>
                      </a:endParaRPr>
                    </a:p>
                    <a:p>
                      <a:pPr>
                        <a:lnSpc>
                          <a:spcPct val="107000"/>
                        </a:lnSpc>
                        <a:spcAft>
                          <a:spcPts val="0"/>
                        </a:spcAft>
                      </a:pPr>
                      <a:r>
                        <a:rPr lang="en-US" sz="1600" b="1" baseline="0" dirty="0" smtClean="0">
                          <a:solidFill>
                            <a:schemeClr val="bg1"/>
                          </a:solidFill>
                          <a:effectLst>
                            <a:outerShdw blurRad="38100" dist="38100" dir="2700000" algn="tl">
                              <a:srgbClr val="000000">
                                <a:alpha val="43137"/>
                              </a:srgbClr>
                            </a:outerShdw>
                          </a:effectLst>
                          <a:latin typeface="+mn-lt"/>
                          <a:ea typeface="Calibri"/>
                          <a:cs typeface="Times New Roman"/>
                        </a:rPr>
                        <a:t>  </a:t>
                      </a:r>
                      <a:r>
                        <a:rPr lang="sk-SK" sz="1600" b="1" baseline="0" dirty="0" err="1" smtClean="0">
                          <a:solidFill>
                            <a:schemeClr val="bg1"/>
                          </a:solidFill>
                          <a:effectLst>
                            <a:outerShdw blurRad="38100" dist="38100" dir="2700000" algn="tl">
                              <a:srgbClr val="000000">
                                <a:alpha val="43137"/>
                              </a:srgbClr>
                            </a:outerShdw>
                          </a:effectLst>
                          <a:latin typeface="+mn-lt"/>
                          <a:ea typeface="Calibri"/>
                          <a:cs typeface="Times New Roman"/>
                        </a:rPr>
                        <a:t>years</a:t>
                      </a:r>
                      <a:endParaRPr lang="en-US" sz="1600" b="1" dirty="0" smtClean="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lnSpc>
                          <a:spcPct val="107000"/>
                        </a:lnSpc>
                        <a:spcAft>
                          <a:spcPts val="0"/>
                        </a:spcAft>
                      </a:pPr>
                      <a:r>
                        <a:rPr lang="en-US" sz="1600" b="1" dirty="0" smtClean="0">
                          <a:solidFill>
                            <a:schemeClr val="bg1"/>
                          </a:solidFill>
                          <a:effectLst>
                            <a:outerShdw blurRad="38100" dist="38100" dir="2700000" algn="tl">
                              <a:srgbClr val="000000">
                                <a:alpha val="43137"/>
                              </a:srgbClr>
                            </a:outerShdw>
                          </a:effectLst>
                          <a:latin typeface="+mn-lt"/>
                          <a:ea typeface="Calibri"/>
                          <a:cs typeface="Times New Roman"/>
                        </a:rPr>
                        <a:t>1</a:t>
                      </a:r>
                      <a:r>
                        <a:rPr lang="sk-SK" sz="1600" b="1" dirty="0" smtClean="0">
                          <a:solidFill>
                            <a:schemeClr val="bg1"/>
                          </a:solidFill>
                          <a:effectLst>
                            <a:outerShdw blurRad="38100" dist="38100" dir="2700000" algn="tl">
                              <a:srgbClr val="000000">
                                <a:alpha val="43137"/>
                              </a:srgbClr>
                            </a:outerShdw>
                          </a:effectLst>
                          <a:latin typeface="+mn-lt"/>
                          <a:ea typeface="Calibri"/>
                          <a:cs typeface="Times New Roman"/>
                        </a:rPr>
                        <a:t>2</a:t>
                      </a:r>
                      <a:endParaRPr lang="en-US" sz="1600" b="1" dirty="0">
                        <a:solidFill>
                          <a:schemeClr val="bg1"/>
                        </a:solidFill>
                        <a:effectLst>
                          <a:outerShdw blurRad="38100" dist="38100" dir="2700000" algn="tl">
                            <a:srgbClr val="000000">
                              <a:alpha val="43137"/>
                            </a:srgbClr>
                          </a:outerShdw>
                        </a:effectLst>
                        <a:latin typeface="+mn-lt"/>
                        <a:ea typeface="Calibri"/>
                        <a:cs typeface="Times New Roman"/>
                      </a:endParaRPr>
                    </a:p>
                  </a:txBody>
                  <a:tcPr marL="8558" marR="8558" marT="8558" marB="855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9" name="Picture 2" descr="D:\TECHNOPARK s.r.o\Foto\TPS-12.24\TPS-12.24 03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26" y="1876097"/>
            <a:ext cx="5768573" cy="424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114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k\Desktop\Rohožnik\Foto Montaz\Foto\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5139382" y="5711182"/>
            <a:ext cx="6851175" cy="553357"/>
          </a:xfrm>
          <a:prstGeom prst="rect">
            <a:avLst/>
          </a:prstGeom>
        </p:spPr>
        <p:txBody>
          <a:bodyPr wrap="square">
            <a:spAutoFit/>
          </a:bodyPr>
          <a:lstStyle/>
          <a:p>
            <a:pPr algn="ctr">
              <a:lnSpc>
                <a:spcPct val="107000"/>
              </a:lnSpc>
              <a:spcAft>
                <a:spcPts val="800"/>
              </a:spcAft>
            </a:pPr>
            <a:r>
              <a:rPr lang="sk-SK" sz="2800" b="1" dirty="0" smtClean="0">
                <a:solidFill>
                  <a:srgbClr val="00B0F0"/>
                </a:solidFill>
                <a:ea typeface="Times New Roman" panose="02020603050405020304" pitchFamily="18" charset="0"/>
                <a:cs typeface="Times New Roman" panose="02020603050405020304" pitchFamily="18" charset="0"/>
              </a:rPr>
              <a:t>Anti</a:t>
            </a:r>
            <a:r>
              <a:rPr lang="en-US" sz="2800" b="1" dirty="0" smtClean="0">
                <a:solidFill>
                  <a:srgbClr val="00B0F0"/>
                </a:solidFill>
                <a:ea typeface="Times New Roman" panose="02020603050405020304" pitchFamily="18" charset="0"/>
                <a:cs typeface="Times New Roman" panose="02020603050405020304" pitchFamily="18" charset="0"/>
              </a:rPr>
              <a:t>fire </a:t>
            </a:r>
            <a:r>
              <a:rPr lang="en-US" sz="2800" b="1" dirty="0">
                <a:solidFill>
                  <a:srgbClr val="00B0F0"/>
                </a:solidFill>
                <a:ea typeface="Times New Roman" panose="02020603050405020304" pitchFamily="18" charset="0"/>
                <a:cs typeface="Times New Roman" panose="02020603050405020304" pitchFamily="18" charset="0"/>
              </a:rPr>
              <a:t>system</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a:solidFill>
                  <a:srgbClr val="00B0F0"/>
                </a:solidFill>
                <a:ea typeface="Times New Roman" panose="02020603050405020304" pitchFamily="18" charset="0"/>
                <a:cs typeface="Times New Roman" panose="02020603050405020304" pitchFamily="18" charset="0"/>
              </a:rPr>
              <a:t>SA10.001.01. 2015</a:t>
            </a:r>
            <a:endParaRPr lang="ru-RU" sz="2800" dirty="0">
              <a:solidFill>
                <a:srgbClr val="00B0F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3053078" y="897444"/>
            <a:ext cx="6851175" cy="658835"/>
          </a:xfrm>
          <a:prstGeom prst="rect">
            <a:avLst/>
          </a:prstGeom>
        </p:spPr>
        <p:txBody>
          <a:bodyPr wrap="square">
            <a:spAutoFit/>
          </a:bodyPr>
          <a:lstStyle/>
          <a:p>
            <a:pPr algn="ctr">
              <a:lnSpc>
                <a:spcPct val="107000"/>
              </a:lnSpc>
              <a:spcAft>
                <a:spcPts val="800"/>
              </a:spcAft>
            </a:pPr>
            <a:r>
              <a:rPr lang="en-US" sz="3600" b="1" dirty="0" smtClean="0">
                <a:solidFill>
                  <a:srgbClr val="002060"/>
                </a:solidFill>
                <a:ea typeface="Times New Roman" panose="02020603050405020304" pitchFamily="18" charset="0"/>
                <a:cs typeface="Times New Roman" panose="02020603050405020304" pitchFamily="18" charset="0"/>
              </a:rPr>
              <a:t>CRH (</a:t>
            </a:r>
            <a:r>
              <a:rPr lang="en-US" sz="3600" b="1" dirty="0" err="1" smtClean="0">
                <a:solidFill>
                  <a:srgbClr val="002060"/>
                </a:solidFill>
                <a:ea typeface="Times New Roman" panose="02020603050405020304" pitchFamily="18" charset="0"/>
                <a:cs typeface="Times New Roman" panose="02020603050405020304" pitchFamily="18" charset="0"/>
              </a:rPr>
              <a:t>Slovensko</a:t>
            </a:r>
            <a:r>
              <a:rPr lang="en-US" sz="3600" b="1" dirty="0" smtClean="0">
                <a:solidFill>
                  <a:srgbClr val="002060"/>
                </a:solidFill>
                <a:ea typeface="Times New Roman" panose="02020603050405020304" pitchFamily="18" charset="0"/>
                <a:cs typeface="Times New Roman" panose="02020603050405020304" pitchFamily="18" charset="0"/>
              </a:rPr>
              <a:t>) </a:t>
            </a:r>
            <a:r>
              <a:rPr lang="en-US" sz="3600" b="1" dirty="0" err="1" smtClean="0">
                <a:solidFill>
                  <a:srgbClr val="002060"/>
                </a:solidFill>
                <a:ea typeface="Times New Roman" panose="02020603050405020304" pitchFamily="18" charset="0"/>
                <a:cs typeface="Times New Roman" panose="02020603050405020304" pitchFamily="18" charset="0"/>
              </a:rPr>
              <a:t>a.s</a:t>
            </a:r>
            <a:r>
              <a:rPr lang="en-US" sz="3600" b="1" dirty="0" smtClean="0">
                <a:solidFill>
                  <a:srgbClr val="002060"/>
                </a:solidFill>
                <a:ea typeface="Times New Roman" panose="02020603050405020304" pitchFamily="18" charset="0"/>
                <a:cs typeface="Times New Roman" panose="02020603050405020304" pitchFamily="18" charset="0"/>
              </a:rPr>
              <a:t>.</a:t>
            </a:r>
            <a:endParaRPr lang="ru-RU" sz="36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3052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3026803" y="902699"/>
            <a:ext cx="6851175" cy="553357"/>
          </a:xfrm>
          <a:prstGeom prst="rect">
            <a:avLst/>
          </a:prstGeom>
        </p:spPr>
        <p:txBody>
          <a:bodyPr wrap="square">
            <a:spAutoFit/>
          </a:bodyPr>
          <a:lstStyle/>
          <a:p>
            <a:pPr algn="ctr">
              <a:lnSpc>
                <a:spcPct val="107000"/>
              </a:lnSpc>
              <a:spcAft>
                <a:spcPts val="800"/>
              </a:spcAft>
            </a:pPr>
            <a:r>
              <a:rPr lang="en-US" sz="2800" b="1" dirty="0">
                <a:solidFill>
                  <a:srgbClr val="00B0F0"/>
                </a:solidFill>
                <a:ea typeface="Times New Roman" panose="02020603050405020304" pitchFamily="18" charset="0"/>
                <a:cs typeface="Times New Roman" panose="02020603050405020304" pitchFamily="18" charset="0"/>
              </a:rPr>
              <a:t>Antifire system SA10.001.01. 2015</a:t>
            </a: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C:\Users\Vik\Desktop\Rohožnik\Foto Montaz\Fot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04" y="1977205"/>
            <a:ext cx="6760592" cy="450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Vik\Desktop\Rohožnik\Foto Montaz\Foto\TPS-01-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161" y="1895940"/>
            <a:ext cx="2373039" cy="23730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Vik\Desktop\Rohožnik\Foto Montaz\Foto\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8893" y="4374504"/>
            <a:ext cx="1850061" cy="1721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TECHNOPARK s.r.o\Foto\New logo Sapfir light 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0" name="Picture 2" descr="C:\Users\Vik\Desktop\Foto TPS-01\Герб Словакии мал.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204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2774554" y="451707"/>
            <a:ext cx="6851175" cy="553357"/>
          </a:xfrm>
          <a:prstGeom prst="rect">
            <a:avLst/>
          </a:prstGeom>
        </p:spPr>
        <p:txBody>
          <a:bodyPr wrap="square">
            <a:spAutoFit/>
          </a:bodyPr>
          <a:lstStyle/>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Antifire </a:t>
            </a:r>
            <a:r>
              <a:rPr lang="en-US" sz="2800" b="1" dirty="0">
                <a:solidFill>
                  <a:srgbClr val="00B0F0"/>
                </a:solidFill>
                <a:ea typeface="Times New Roman" panose="02020603050405020304" pitchFamily="18" charset="0"/>
                <a:cs typeface="Times New Roman" panose="02020603050405020304" pitchFamily="18" charset="0"/>
              </a:rPr>
              <a:t>system SA10.001.01. 2015</a:t>
            </a: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D:\TECHNOPARK s.r.o\Foto\Nasy objecty\Holcim 10.10.2015\Likvidacia odpadu 2 sm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703" y="992270"/>
            <a:ext cx="7515619" cy="500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36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2872497" y="481851"/>
            <a:ext cx="8072121" cy="1680588"/>
          </a:xfrm>
          <a:prstGeom prst="rect">
            <a:avLst/>
          </a:prstGeom>
        </p:spPr>
        <p:txBody>
          <a:bodyPr wrap="square">
            <a:spAutoFit/>
          </a:bodyPr>
          <a:lstStyle/>
          <a:p>
            <a:pPr algn="ctr">
              <a:lnSpc>
                <a:spcPct val="107000"/>
              </a:lnSpc>
              <a:spcAft>
                <a:spcPts val="800"/>
              </a:spcAft>
            </a:pPr>
            <a:r>
              <a:rPr lang="sk-SK" sz="2800" b="1" dirty="0">
                <a:solidFill>
                  <a:srgbClr val="00B0F0"/>
                </a:solidFill>
                <a:ea typeface="Times New Roman" panose="02020603050405020304" pitchFamily="18" charset="0"/>
                <a:cs typeface="Times New Roman" panose="02020603050405020304" pitchFamily="18" charset="0"/>
              </a:rPr>
              <a:t>Antifire </a:t>
            </a:r>
            <a:r>
              <a:rPr lang="en-US" sz="2800" b="1" dirty="0" smtClean="0">
                <a:solidFill>
                  <a:srgbClr val="00B0F0"/>
                </a:solidFill>
                <a:ea typeface="Times New Roman" panose="02020603050405020304" pitchFamily="18" charset="0"/>
                <a:cs typeface="Times New Roman" panose="02020603050405020304" pitchFamily="18" charset="0"/>
              </a:rPr>
              <a:t>system</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a:solidFill>
                  <a:srgbClr val="00B0F0"/>
                </a:solidFill>
                <a:ea typeface="Times New Roman" panose="02020603050405020304" pitchFamily="18" charset="0"/>
                <a:cs typeface="Times New Roman" panose="02020603050405020304" pitchFamily="18" charset="0"/>
              </a:rPr>
              <a:t>SA10.001.01. 2015</a:t>
            </a:r>
            <a:endParaRPr lang="sk-SK" sz="2800" b="1" dirty="0" smtClean="0">
              <a:solidFill>
                <a:srgbClr val="00B0F0"/>
              </a:solidFill>
              <a:ea typeface="Times New Roman" panose="02020603050405020304" pitchFamily="18" charset="0"/>
              <a:cs typeface="Times New Roman" panose="02020603050405020304" pitchFamily="18" charset="0"/>
            </a:endParaRPr>
          </a:p>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CRH </a:t>
            </a:r>
            <a:r>
              <a:rPr lang="en-US" sz="2800" b="1" dirty="0">
                <a:solidFill>
                  <a:srgbClr val="00B0F0"/>
                </a:solidFill>
                <a:ea typeface="Times New Roman" panose="02020603050405020304" pitchFamily="18" charset="0"/>
                <a:cs typeface="Times New Roman" panose="02020603050405020304" pitchFamily="18" charset="0"/>
              </a:rPr>
              <a:t>(Slovensko) </a:t>
            </a:r>
            <a:r>
              <a:rPr lang="en-US" sz="2800" b="1" dirty="0" err="1">
                <a:solidFill>
                  <a:srgbClr val="00B0F0"/>
                </a:solidFill>
                <a:ea typeface="Times New Roman" panose="02020603050405020304" pitchFamily="18" charset="0"/>
                <a:cs typeface="Times New Roman" panose="02020603050405020304" pitchFamily="18" charset="0"/>
              </a:rPr>
              <a:t>a.s</a:t>
            </a:r>
            <a:r>
              <a:rPr lang="en-US" sz="2800" b="1" dirty="0">
                <a:solidFill>
                  <a:srgbClr val="00B0F0"/>
                </a:solidFill>
                <a:ea typeface="Times New Roman" panose="02020603050405020304" pitchFamily="18" charset="0"/>
                <a:cs typeface="Times New Roman" panose="02020603050405020304" pitchFamily="18" charset="0"/>
              </a:rPr>
              <a:t>.</a:t>
            </a:r>
          </a:p>
          <a:p>
            <a:pPr algn="ctr">
              <a:lnSpc>
                <a:spcPct val="107000"/>
              </a:lnSpc>
              <a:spcAft>
                <a:spcPts val="800"/>
              </a:spcAft>
            </a:pP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D:\TECHNOPARK s.r.o\Foto\Nasy objecty\Holcim 10.10.2015\Objekt 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74" y="2018424"/>
            <a:ext cx="5439780" cy="3625631"/>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D:\TECHNOPARK s.r.o\Foto\Nasy objecty\Holcim 10.10.2015\Objekt 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394" y="2018424"/>
            <a:ext cx="5502442" cy="366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384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k\Desktop\Holcim 2\Objekt 2\Foto O2\Foto O7\L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632311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5139383" y="5711184"/>
            <a:ext cx="6851175" cy="553357"/>
          </a:xfrm>
          <a:prstGeom prst="rect">
            <a:avLst/>
          </a:prstGeom>
        </p:spPr>
        <p:txBody>
          <a:bodyPr wrap="square">
            <a:spAutoFit/>
          </a:bodyPr>
          <a:lstStyle/>
          <a:p>
            <a:pPr algn="ctr">
              <a:lnSpc>
                <a:spcPct val="107000"/>
              </a:lnSpc>
              <a:spcAft>
                <a:spcPts val="800"/>
              </a:spcAft>
            </a:pPr>
            <a:r>
              <a:rPr lang="en-US" sz="2800" b="1" dirty="0" smtClean="0">
                <a:solidFill>
                  <a:srgbClr val="002060"/>
                </a:solidFill>
                <a:ea typeface="Times New Roman" panose="02020603050405020304" pitchFamily="18" charset="0"/>
                <a:cs typeface="Times New Roman" panose="02020603050405020304" pitchFamily="18" charset="0"/>
              </a:rPr>
              <a:t>Antifire System SA</a:t>
            </a:r>
            <a:r>
              <a:rPr lang="ru-RU" sz="2800" b="1" dirty="0" smtClean="0">
                <a:solidFill>
                  <a:srgbClr val="002060"/>
                </a:solidFill>
                <a:ea typeface="Times New Roman" panose="02020603050405020304" pitchFamily="18" charset="0"/>
                <a:cs typeface="Times New Roman" panose="02020603050405020304" pitchFamily="18" charset="0"/>
              </a:rPr>
              <a:t>10.</a:t>
            </a:r>
            <a:r>
              <a:rPr lang="en-US" sz="2800" b="1" dirty="0" smtClean="0">
                <a:solidFill>
                  <a:srgbClr val="002060"/>
                </a:solidFill>
                <a:ea typeface="Times New Roman" panose="02020603050405020304" pitchFamily="18" charset="0"/>
                <a:cs typeface="Times New Roman" panose="02020603050405020304" pitchFamily="18" charset="0"/>
              </a:rPr>
              <a:t>0</a:t>
            </a:r>
            <a:r>
              <a:rPr lang="ru-RU" sz="2800" b="1" dirty="0" smtClean="0">
                <a:solidFill>
                  <a:srgbClr val="002060"/>
                </a:solidFill>
                <a:ea typeface="Times New Roman" panose="02020603050405020304" pitchFamily="18" charset="0"/>
                <a:cs typeface="Times New Roman" panose="02020603050405020304" pitchFamily="18" charset="0"/>
              </a:rPr>
              <a:t>0</a:t>
            </a:r>
            <a:r>
              <a:rPr lang="en-US" sz="2800" b="1" dirty="0" smtClean="0">
                <a:solidFill>
                  <a:srgbClr val="002060"/>
                </a:solidFill>
                <a:ea typeface="Times New Roman" panose="02020603050405020304" pitchFamily="18" charset="0"/>
                <a:cs typeface="Times New Roman" panose="02020603050405020304" pitchFamily="18" charset="0"/>
              </a:rPr>
              <a:t>5</a:t>
            </a:r>
            <a:r>
              <a:rPr lang="ru-RU" sz="2800" b="1" dirty="0" smtClean="0">
                <a:solidFill>
                  <a:srgbClr val="002060"/>
                </a:solidFill>
                <a:ea typeface="Times New Roman" panose="02020603050405020304" pitchFamily="18" charset="0"/>
                <a:cs typeface="Times New Roman" panose="02020603050405020304" pitchFamily="18" charset="0"/>
              </a:rPr>
              <a:t>.</a:t>
            </a:r>
            <a:r>
              <a:rPr lang="en-US" sz="2800" b="1" dirty="0" smtClean="0">
                <a:solidFill>
                  <a:srgbClr val="002060"/>
                </a:solidFill>
                <a:ea typeface="Times New Roman" panose="02020603050405020304" pitchFamily="18" charset="0"/>
                <a:cs typeface="Times New Roman" panose="02020603050405020304" pitchFamily="18" charset="0"/>
              </a:rPr>
              <a:t>0</a:t>
            </a:r>
            <a:r>
              <a:rPr lang="ru-RU" sz="2800" b="1" dirty="0" smtClean="0">
                <a:solidFill>
                  <a:srgbClr val="002060"/>
                </a:solidFill>
                <a:ea typeface="Times New Roman" panose="02020603050405020304" pitchFamily="18" charset="0"/>
                <a:cs typeface="Times New Roman" panose="02020603050405020304" pitchFamily="18" charset="0"/>
              </a:rPr>
              <a:t>1.</a:t>
            </a:r>
            <a:r>
              <a:rPr lang="sk-SK" sz="2800" b="1" dirty="0" smtClean="0">
                <a:solidFill>
                  <a:srgbClr val="002060"/>
                </a:solidFill>
                <a:ea typeface="Times New Roman" panose="02020603050405020304" pitchFamily="18" charset="0"/>
                <a:cs typeface="Times New Roman" panose="02020603050405020304" pitchFamily="18" charset="0"/>
              </a:rPr>
              <a:t>2</a:t>
            </a:r>
            <a:r>
              <a:rPr lang="en-US" sz="2800" b="1" dirty="0" smtClean="0">
                <a:solidFill>
                  <a:srgbClr val="002060"/>
                </a:solidFill>
                <a:ea typeface="Times New Roman" panose="02020603050405020304" pitchFamily="18" charset="0"/>
                <a:cs typeface="Times New Roman" panose="02020603050405020304" pitchFamily="18" charset="0"/>
              </a:rPr>
              <a:t>01</a:t>
            </a:r>
            <a:r>
              <a:rPr lang="sk-SK" sz="2800" b="1" dirty="0" smtClean="0">
                <a:solidFill>
                  <a:srgbClr val="002060"/>
                </a:solidFill>
                <a:ea typeface="Times New Roman" panose="02020603050405020304" pitchFamily="18" charset="0"/>
                <a:cs typeface="Times New Roman" panose="02020603050405020304" pitchFamily="18" charset="0"/>
              </a:rPr>
              <a:t>6</a:t>
            </a:r>
            <a:endParaRPr lang="ru-RU" sz="2800" dirty="0">
              <a:solidFill>
                <a:srgbClr val="00206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3053079" y="897445"/>
            <a:ext cx="6851175" cy="685124"/>
          </a:xfrm>
          <a:prstGeom prst="rect">
            <a:avLst/>
          </a:prstGeom>
        </p:spPr>
        <p:txBody>
          <a:bodyPr wrap="square">
            <a:spAutoFit/>
          </a:bodyPr>
          <a:lstStyle/>
          <a:p>
            <a:pPr algn="ctr">
              <a:lnSpc>
                <a:spcPct val="107000"/>
              </a:lnSpc>
              <a:spcAft>
                <a:spcPts val="800"/>
              </a:spcAft>
            </a:pPr>
            <a:r>
              <a:rPr lang="en-US" sz="3600" b="1" dirty="0" smtClean="0">
                <a:solidFill>
                  <a:srgbClr val="002060"/>
                </a:solidFill>
                <a:ea typeface="Times New Roman" panose="02020603050405020304" pitchFamily="18" charset="0"/>
                <a:cs typeface="Times New Roman" panose="02020603050405020304" pitchFamily="18" charset="0"/>
              </a:rPr>
              <a:t>CRH (</a:t>
            </a:r>
            <a:r>
              <a:rPr lang="en-US" sz="3600" b="1" dirty="0" err="1" smtClean="0">
                <a:solidFill>
                  <a:srgbClr val="002060"/>
                </a:solidFill>
                <a:ea typeface="Times New Roman" panose="02020603050405020304" pitchFamily="18" charset="0"/>
                <a:cs typeface="Times New Roman" panose="02020603050405020304" pitchFamily="18" charset="0"/>
              </a:rPr>
              <a:t>Slovensko</a:t>
            </a:r>
            <a:r>
              <a:rPr lang="en-US" sz="3600" b="1" dirty="0" smtClean="0">
                <a:solidFill>
                  <a:srgbClr val="002060"/>
                </a:solidFill>
                <a:ea typeface="Times New Roman" panose="02020603050405020304" pitchFamily="18" charset="0"/>
                <a:cs typeface="Times New Roman" panose="02020603050405020304" pitchFamily="18" charset="0"/>
              </a:rPr>
              <a:t>) </a:t>
            </a:r>
            <a:r>
              <a:rPr lang="en-US" sz="3600" b="1" dirty="0" err="1" smtClean="0">
                <a:solidFill>
                  <a:srgbClr val="002060"/>
                </a:solidFill>
                <a:ea typeface="Times New Roman" panose="02020603050405020304" pitchFamily="18" charset="0"/>
                <a:cs typeface="Times New Roman" panose="02020603050405020304" pitchFamily="18" charset="0"/>
              </a:rPr>
              <a:t>a.s</a:t>
            </a:r>
            <a:r>
              <a:rPr lang="en-US" sz="3600" b="1" dirty="0" smtClean="0">
                <a:solidFill>
                  <a:srgbClr val="002060"/>
                </a:solidFill>
                <a:ea typeface="Times New Roman" panose="02020603050405020304" pitchFamily="18" charset="0"/>
                <a:cs typeface="Times New Roman" panose="02020603050405020304" pitchFamily="18" charset="0"/>
              </a:rPr>
              <a:t>.</a:t>
            </a:r>
            <a:endParaRPr lang="ru-RU" sz="36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3723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4"/>
          <p:cNvSpPr/>
          <p:nvPr/>
        </p:nvSpPr>
        <p:spPr>
          <a:xfrm>
            <a:off x="2872497" y="481851"/>
            <a:ext cx="8072121" cy="1680588"/>
          </a:xfrm>
          <a:prstGeom prst="rect">
            <a:avLst/>
          </a:prstGeom>
        </p:spPr>
        <p:txBody>
          <a:bodyPr wrap="square">
            <a:spAutoFit/>
          </a:bodyPr>
          <a:lstStyle/>
          <a:p>
            <a:pPr algn="ctr">
              <a:lnSpc>
                <a:spcPct val="107000"/>
              </a:lnSpc>
              <a:spcAft>
                <a:spcPts val="800"/>
              </a:spcAft>
            </a:pPr>
            <a:r>
              <a:rPr lang="sk-SK" sz="2800" b="1" dirty="0" smtClean="0">
                <a:solidFill>
                  <a:srgbClr val="00B0F0"/>
                </a:solidFill>
                <a:ea typeface="Times New Roman" panose="02020603050405020304" pitchFamily="18" charset="0"/>
                <a:cs typeface="Times New Roman" panose="02020603050405020304" pitchFamily="18" charset="0"/>
              </a:rPr>
              <a:t>Antifire </a:t>
            </a:r>
            <a:r>
              <a:rPr lang="en-US" sz="2800" b="1" dirty="0" smtClean="0">
                <a:solidFill>
                  <a:srgbClr val="00B0F0"/>
                </a:solidFill>
                <a:ea typeface="Times New Roman" panose="02020603050405020304" pitchFamily="18" charset="0"/>
                <a:cs typeface="Times New Roman" panose="02020603050405020304" pitchFamily="18" charset="0"/>
              </a:rPr>
              <a:t>System</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a:solidFill>
                  <a:srgbClr val="00B0F0"/>
                </a:solidFill>
                <a:ea typeface="Times New Roman" panose="02020603050405020304" pitchFamily="18" charset="0"/>
                <a:cs typeface="Times New Roman" panose="02020603050405020304" pitchFamily="18" charset="0"/>
              </a:rPr>
              <a:t>SA10.005.01.2016</a:t>
            </a:r>
            <a:endParaRPr lang="sk-SK" sz="2800" b="1" dirty="0" smtClean="0">
              <a:solidFill>
                <a:srgbClr val="00B0F0"/>
              </a:solidFill>
              <a:ea typeface="Times New Roman" panose="02020603050405020304" pitchFamily="18" charset="0"/>
              <a:cs typeface="Times New Roman" panose="02020603050405020304" pitchFamily="18" charset="0"/>
            </a:endParaRPr>
          </a:p>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CRH </a:t>
            </a:r>
            <a:r>
              <a:rPr lang="en-US" sz="2800" b="1" dirty="0">
                <a:solidFill>
                  <a:srgbClr val="00B0F0"/>
                </a:solidFill>
                <a:ea typeface="Times New Roman" panose="02020603050405020304" pitchFamily="18" charset="0"/>
                <a:cs typeface="Times New Roman" panose="02020603050405020304" pitchFamily="18" charset="0"/>
              </a:rPr>
              <a:t>(Slovensko) </a:t>
            </a:r>
            <a:r>
              <a:rPr lang="en-US" sz="2800" b="1" dirty="0" err="1">
                <a:solidFill>
                  <a:srgbClr val="00B0F0"/>
                </a:solidFill>
                <a:ea typeface="Times New Roman" panose="02020603050405020304" pitchFamily="18" charset="0"/>
                <a:cs typeface="Times New Roman" panose="02020603050405020304" pitchFamily="18" charset="0"/>
              </a:rPr>
              <a:t>a.s</a:t>
            </a:r>
            <a:r>
              <a:rPr lang="en-US" sz="2800" b="1" dirty="0">
                <a:solidFill>
                  <a:srgbClr val="00B0F0"/>
                </a:solidFill>
                <a:ea typeface="Times New Roman" panose="02020603050405020304" pitchFamily="18" charset="0"/>
                <a:cs typeface="Times New Roman" panose="02020603050405020304" pitchFamily="18" charset="0"/>
              </a:rPr>
              <a:t>.</a:t>
            </a:r>
          </a:p>
          <a:p>
            <a:pPr algn="ctr">
              <a:lnSpc>
                <a:spcPct val="107000"/>
              </a:lnSpc>
              <a:spcAft>
                <a:spcPts val="800"/>
              </a:spcAft>
            </a:pP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3"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5"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D:\TECHNOPARK s.r.o\Проекты систем\Holcim\Objekt 7\Foto O7\SA 0404 2016.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866845"/>
            <a:ext cx="540067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D:\TECHNOPARK s.r.o\Проекты систем\Holcim\Objekt 7\Foto O7\SA 0404 2016.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161" y="1916057"/>
            <a:ext cx="5400675" cy="349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852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2872497" y="481851"/>
            <a:ext cx="8072121" cy="1680588"/>
          </a:xfrm>
          <a:prstGeom prst="rect">
            <a:avLst/>
          </a:prstGeom>
        </p:spPr>
        <p:txBody>
          <a:bodyPr wrap="square">
            <a:spAutoFit/>
          </a:bodyPr>
          <a:lstStyle/>
          <a:p>
            <a:pPr algn="ctr">
              <a:lnSpc>
                <a:spcPct val="107000"/>
              </a:lnSpc>
              <a:spcAft>
                <a:spcPts val="800"/>
              </a:spcAft>
            </a:pPr>
            <a:r>
              <a:rPr lang="sk-SK" sz="2800" b="1" dirty="0" smtClean="0">
                <a:solidFill>
                  <a:srgbClr val="00B0F0"/>
                </a:solidFill>
                <a:ea typeface="Times New Roman" panose="02020603050405020304" pitchFamily="18" charset="0"/>
                <a:cs typeface="Times New Roman" panose="02020603050405020304" pitchFamily="18" charset="0"/>
              </a:rPr>
              <a:t>Antifire </a:t>
            </a:r>
            <a:r>
              <a:rPr lang="en-US" sz="2800" b="1" dirty="0" smtClean="0">
                <a:solidFill>
                  <a:srgbClr val="00B0F0"/>
                </a:solidFill>
                <a:ea typeface="Times New Roman" panose="02020603050405020304" pitchFamily="18" charset="0"/>
                <a:cs typeface="Times New Roman" panose="02020603050405020304" pitchFamily="18" charset="0"/>
              </a:rPr>
              <a:t>System</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a:solidFill>
                  <a:srgbClr val="00B0F0"/>
                </a:solidFill>
                <a:ea typeface="Times New Roman" panose="02020603050405020304" pitchFamily="18" charset="0"/>
                <a:cs typeface="Times New Roman" panose="02020603050405020304" pitchFamily="18" charset="0"/>
              </a:rPr>
              <a:t>SA10.005.01.2016</a:t>
            </a:r>
            <a:endParaRPr lang="sk-SK" sz="2800" b="1" dirty="0" smtClean="0">
              <a:solidFill>
                <a:srgbClr val="00B0F0"/>
              </a:solidFill>
              <a:ea typeface="Times New Roman" panose="02020603050405020304" pitchFamily="18" charset="0"/>
              <a:cs typeface="Times New Roman" panose="02020603050405020304" pitchFamily="18" charset="0"/>
            </a:endParaRPr>
          </a:p>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CRH </a:t>
            </a:r>
            <a:r>
              <a:rPr lang="en-US" sz="2800" b="1" dirty="0">
                <a:solidFill>
                  <a:srgbClr val="00B0F0"/>
                </a:solidFill>
                <a:ea typeface="Times New Roman" panose="02020603050405020304" pitchFamily="18" charset="0"/>
                <a:cs typeface="Times New Roman" panose="02020603050405020304" pitchFamily="18" charset="0"/>
              </a:rPr>
              <a:t>(Slovensko) </a:t>
            </a:r>
            <a:r>
              <a:rPr lang="en-US" sz="2800" b="1" dirty="0" err="1">
                <a:solidFill>
                  <a:srgbClr val="00B0F0"/>
                </a:solidFill>
                <a:ea typeface="Times New Roman" panose="02020603050405020304" pitchFamily="18" charset="0"/>
                <a:cs typeface="Times New Roman" panose="02020603050405020304" pitchFamily="18" charset="0"/>
              </a:rPr>
              <a:t>a.s</a:t>
            </a:r>
            <a:r>
              <a:rPr lang="en-US" sz="2800" b="1" dirty="0">
                <a:solidFill>
                  <a:srgbClr val="00B0F0"/>
                </a:solidFill>
                <a:ea typeface="Times New Roman" panose="02020603050405020304" pitchFamily="18" charset="0"/>
                <a:cs typeface="Times New Roman" panose="02020603050405020304" pitchFamily="18" charset="0"/>
              </a:rPr>
              <a:t>.</a:t>
            </a:r>
          </a:p>
          <a:p>
            <a:pPr algn="ctr">
              <a:lnSpc>
                <a:spcPct val="107000"/>
              </a:lnSpc>
              <a:spcAft>
                <a:spcPts val="800"/>
              </a:spcAft>
            </a:pP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D:\TECHNOPARK s.r.o\Проекты систем\Holcim\Objekt 7\Foto O7\TPS-01-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472" y="2337072"/>
            <a:ext cx="3602037" cy="2560637"/>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D:\TECHNOPARK s.r.o\Проекты систем\Holcim\Objekt 7\Foto O7\SA 0404 2016.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996311"/>
            <a:ext cx="3364997" cy="505120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D:\TECHNOPARK s.r.o\Проекты систем\Holcim\Objekt 7\Foto O7\El. skriňa SA-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4536" y="2345575"/>
            <a:ext cx="3236913" cy="255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315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k\Desktop\Holcim 2\Objekt 2\Foto O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3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3" y="6222216"/>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209417" y="4941169"/>
            <a:ext cx="6851175" cy="553357"/>
          </a:xfrm>
          <a:prstGeom prst="rect">
            <a:avLst/>
          </a:prstGeom>
        </p:spPr>
        <p:txBody>
          <a:bodyPr wrap="square">
            <a:spAutoFit/>
          </a:bodyPr>
          <a:lstStyle/>
          <a:p>
            <a:pPr algn="ctr">
              <a:lnSpc>
                <a:spcPct val="107000"/>
              </a:lnSpc>
              <a:spcAft>
                <a:spcPts val="800"/>
              </a:spcAft>
            </a:pPr>
            <a:r>
              <a:rPr lang="en-US" sz="2800" b="1" dirty="0" smtClean="0">
                <a:solidFill>
                  <a:srgbClr val="002060"/>
                </a:solidFill>
                <a:ea typeface="Times New Roman" panose="02020603050405020304" pitchFamily="18" charset="0"/>
                <a:cs typeface="Times New Roman" panose="02020603050405020304" pitchFamily="18" charset="0"/>
              </a:rPr>
              <a:t>Antifire System SA10.011.01.2016</a:t>
            </a:r>
            <a:endParaRPr lang="ru-RU" sz="2800" dirty="0">
              <a:solidFill>
                <a:srgbClr val="00206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3053079" y="897445"/>
            <a:ext cx="6851175" cy="685124"/>
          </a:xfrm>
          <a:prstGeom prst="rect">
            <a:avLst/>
          </a:prstGeom>
        </p:spPr>
        <p:txBody>
          <a:bodyPr wrap="square">
            <a:spAutoFit/>
          </a:bodyPr>
          <a:lstStyle/>
          <a:p>
            <a:pPr algn="ctr">
              <a:lnSpc>
                <a:spcPct val="107000"/>
              </a:lnSpc>
              <a:spcAft>
                <a:spcPts val="800"/>
              </a:spcAft>
            </a:pPr>
            <a:r>
              <a:rPr lang="en-US" sz="3600" b="1" dirty="0" smtClean="0">
                <a:solidFill>
                  <a:srgbClr val="002060"/>
                </a:solidFill>
                <a:ea typeface="Times New Roman" panose="02020603050405020304" pitchFamily="18" charset="0"/>
                <a:cs typeface="Times New Roman" panose="02020603050405020304" pitchFamily="18" charset="0"/>
              </a:rPr>
              <a:t>CRH (</a:t>
            </a:r>
            <a:r>
              <a:rPr lang="en-US" sz="3600" b="1" dirty="0" err="1" smtClean="0">
                <a:solidFill>
                  <a:srgbClr val="002060"/>
                </a:solidFill>
                <a:ea typeface="Times New Roman" panose="02020603050405020304" pitchFamily="18" charset="0"/>
                <a:cs typeface="Times New Roman" panose="02020603050405020304" pitchFamily="18" charset="0"/>
              </a:rPr>
              <a:t>Slovensko</a:t>
            </a:r>
            <a:r>
              <a:rPr lang="en-US" sz="3600" b="1" dirty="0" smtClean="0">
                <a:solidFill>
                  <a:srgbClr val="002060"/>
                </a:solidFill>
                <a:ea typeface="Times New Roman" panose="02020603050405020304" pitchFamily="18" charset="0"/>
                <a:cs typeface="Times New Roman" panose="02020603050405020304" pitchFamily="18" charset="0"/>
              </a:rPr>
              <a:t>) </a:t>
            </a:r>
            <a:r>
              <a:rPr lang="en-US" sz="3600" b="1" dirty="0" err="1" smtClean="0">
                <a:solidFill>
                  <a:srgbClr val="002060"/>
                </a:solidFill>
                <a:ea typeface="Times New Roman" panose="02020603050405020304" pitchFamily="18" charset="0"/>
                <a:cs typeface="Times New Roman" panose="02020603050405020304" pitchFamily="18" charset="0"/>
              </a:rPr>
              <a:t>a.s</a:t>
            </a:r>
            <a:r>
              <a:rPr lang="en-US" sz="3600" b="1" dirty="0" smtClean="0">
                <a:solidFill>
                  <a:srgbClr val="002060"/>
                </a:solidFill>
                <a:ea typeface="Times New Roman" panose="02020603050405020304" pitchFamily="18" charset="0"/>
                <a:cs typeface="Times New Roman" panose="02020603050405020304" pitchFamily="18" charset="0"/>
              </a:rPr>
              <a:t>.</a:t>
            </a:r>
            <a:endParaRPr lang="ru-RU" sz="36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30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2872497" y="481851"/>
            <a:ext cx="8072121" cy="1680588"/>
          </a:xfrm>
          <a:prstGeom prst="rect">
            <a:avLst/>
          </a:prstGeom>
        </p:spPr>
        <p:txBody>
          <a:bodyPr wrap="square">
            <a:spAutoFit/>
          </a:bodyPr>
          <a:lstStyle/>
          <a:p>
            <a:pPr algn="ctr">
              <a:lnSpc>
                <a:spcPct val="107000"/>
              </a:lnSpc>
              <a:spcAft>
                <a:spcPts val="800"/>
              </a:spcAft>
            </a:pPr>
            <a:r>
              <a:rPr lang="sk-SK" sz="2800" b="1" dirty="0" smtClean="0">
                <a:solidFill>
                  <a:srgbClr val="00B0F0"/>
                </a:solidFill>
                <a:ea typeface="Times New Roman" panose="02020603050405020304" pitchFamily="18" charset="0"/>
                <a:cs typeface="Times New Roman" panose="02020603050405020304" pitchFamily="18" charset="0"/>
              </a:rPr>
              <a:t>Antifire </a:t>
            </a:r>
            <a:r>
              <a:rPr lang="en-US" sz="2800" b="1" dirty="0" smtClean="0">
                <a:solidFill>
                  <a:srgbClr val="00B0F0"/>
                </a:solidFill>
                <a:ea typeface="Times New Roman" panose="02020603050405020304" pitchFamily="18" charset="0"/>
                <a:cs typeface="Times New Roman" panose="02020603050405020304" pitchFamily="18" charset="0"/>
              </a:rPr>
              <a:t>System</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smtClean="0">
                <a:solidFill>
                  <a:srgbClr val="00B0F0"/>
                </a:solidFill>
                <a:ea typeface="Times New Roman" panose="02020603050405020304" pitchFamily="18" charset="0"/>
                <a:cs typeface="Times New Roman" panose="02020603050405020304" pitchFamily="18" charset="0"/>
              </a:rPr>
              <a:t> SA10.011.01.2016</a:t>
            </a:r>
            <a:endParaRPr lang="sk-SK" sz="2800" b="1" dirty="0" smtClean="0">
              <a:solidFill>
                <a:srgbClr val="00B0F0"/>
              </a:solidFill>
              <a:ea typeface="Times New Roman" panose="02020603050405020304" pitchFamily="18" charset="0"/>
              <a:cs typeface="Times New Roman" panose="02020603050405020304" pitchFamily="18" charset="0"/>
            </a:endParaRPr>
          </a:p>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CRH </a:t>
            </a:r>
            <a:r>
              <a:rPr lang="en-US" sz="2800" b="1" dirty="0">
                <a:solidFill>
                  <a:srgbClr val="00B0F0"/>
                </a:solidFill>
                <a:ea typeface="Times New Roman" panose="02020603050405020304" pitchFamily="18" charset="0"/>
                <a:cs typeface="Times New Roman" panose="02020603050405020304" pitchFamily="18" charset="0"/>
              </a:rPr>
              <a:t>(Slovensko) </a:t>
            </a:r>
            <a:r>
              <a:rPr lang="en-US" sz="2800" b="1" dirty="0" err="1">
                <a:solidFill>
                  <a:srgbClr val="00B0F0"/>
                </a:solidFill>
                <a:ea typeface="Times New Roman" panose="02020603050405020304" pitchFamily="18" charset="0"/>
                <a:cs typeface="Times New Roman" panose="02020603050405020304" pitchFamily="18" charset="0"/>
              </a:rPr>
              <a:t>a.s</a:t>
            </a:r>
            <a:r>
              <a:rPr lang="en-US" sz="2800" b="1" dirty="0">
                <a:solidFill>
                  <a:srgbClr val="00B0F0"/>
                </a:solidFill>
                <a:ea typeface="Times New Roman" panose="02020603050405020304" pitchFamily="18" charset="0"/>
                <a:cs typeface="Times New Roman" panose="02020603050405020304" pitchFamily="18" charset="0"/>
              </a:rPr>
              <a:t>.</a:t>
            </a:r>
          </a:p>
          <a:p>
            <a:pPr algn="ctr">
              <a:lnSpc>
                <a:spcPct val="107000"/>
              </a:lnSpc>
              <a:spcAft>
                <a:spcPts val="800"/>
              </a:spcAft>
            </a:pP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TECHNOPARK s.r.o\Проекты систем\Holcim\Objekt 3\Foto\Фото\Holcim\MPH-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55392" y="2182335"/>
            <a:ext cx="5136245" cy="341586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D:\TECHNOPARK s.r.o\Проекты систем\Holcim\Objekt 3\Foto\Фото\Holcim\TPS-01C-72 a TPS-01-93 sm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771" y="2451976"/>
            <a:ext cx="3602037" cy="2614613"/>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descr="D:\TECHNOPARK s.r.o\Проекты систем\Holcim\Objekt 3\Foto\Фото\Holcim\MPH-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321" y="1627188"/>
            <a:ext cx="2968590" cy="446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1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11"/>
          <p:cNvSpPr/>
          <p:nvPr/>
        </p:nvSpPr>
        <p:spPr>
          <a:xfrm>
            <a:off x="3216167" y="503210"/>
            <a:ext cx="6810702"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Why choose MPH “TUNGUS”?</a:t>
            </a:r>
            <a:endParaRPr lang="en-US"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9" name="Rectangle 8"/>
          <p:cNvSpPr/>
          <p:nvPr/>
        </p:nvSpPr>
        <p:spPr>
          <a:xfrm>
            <a:off x="472966" y="1153923"/>
            <a:ext cx="11272344" cy="5262979"/>
          </a:xfrm>
          <a:prstGeom prst="rect">
            <a:avLst/>
          </a:prstGeom>
        </p:spPr>
        <p:txBody>
          <a:bodyPr wrap="square">
            <a:spAutoFit/>
          </a:bodyPr>
          <a:lstStyle/>
          <a:p>
            <a:pPr marL="514350" indent="-514350">
              <a:buFont typeface="+mj-lt"/>
              <a:buAutoNum type="arabicPeriod"/>
            </a:pP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High reliability and efficiency</a:t>
            </a:r>
          </a:p>
          <a:p>
            <a:pPr marL="514350" indent="-514350">
              <a:buFont typeface="+mj-lt"/>
              <a:buAutoNum type="arabicPeriod"/>
            </a:pP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R</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elatively </a:t>
            </a: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low price</a:t>
            </a:r>
          </a:p>
          <a:p>
            <a:pPr marL="514350" indent="-514350">
              <a:buFont typeface="+mj-lt"/>
              <a:buAutoNum type="arabicPeriod"/>
            </a:pP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1</a:t>
            </a:r>
            <a:r>
              <a:rPr lang="sk-SK" sz="2800" b="1" dirty="0" smtClean="0">
                <a:solidFill>
                  <a:schemeClr val="bg1"/>
                </a:solidFill>
                <a:effectLst>
                  <a:outerShdw blurRad="38100" dist="38100" dir="2700000" algn="tl">
                    <a:srgbClr val="000000">
                      <a:alpha val="43137"/>
                    </a:srgbClr>
                  </a:outerShdw>
                </a:effectLst>
                <a:cs typeface="Arial" panose="020B0604020202020204" pitchFamily="34" charset="0"/>
              </a:rPr>
              <a:t>2</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 </a:t>
            </a: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years of operation without the necessary maintenance</a:t>
            </a:r>
          </a:p>
          <a:p>
            <a:pPr marL="514350" indent="-514350">
              <a:buFont typeface="+mj-lt"/>
              <a:buAutoNum type="arabicPeriod"/>
            </a:pP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Easy installation and operation</a:t>
            </a:r>
          </a:p>
          <a:p>
            <a:pPr marL="514350" indent="-514350">
              <a:buFont typeface="+mj-lt"/>
              <a:buAutoNum type="arabicPeriod"/>
            </a:pP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Blocking the fire at an early stage in the self-triggering or automatic modes</a:t>
            </a:r>
          </a:p>
          <a:p>
            <a:pPr marL="514350" indent="-514350">
              <a:buFont typeface="+mj-lt"/>
              <a:buAutoNum type="arabicPeriod"/>
            </a:pP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Versatility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 can extinguish </a:t>
            </a: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fires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of all </a:t>
            </a: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classes, including electrical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units under voltage</a:t>
            </a:r>
            <a:endParaRPr lang="sk-SK" sz="2800" b="1" dirty="0" smtClean="0">
              <a:solidFill>
                <a:schemeClr val="bg1"/>
              </a:solidFill>
              <a:effectLst>
                <a:outerShdw blurRad="38100" dist="38100" dir="2700000" algn="tl">
                  <a:srgbClr val="000000">
                    <a:alpha val="43137"/>
                  </a:srgbClr>
                </a:outerShdw>
              </a:effectLst>
              <a:cs typeface="Arial" panose="020B0604020202020204" pitchFamily="34" charset="0"/>
            </a:endParaRPr>
          </a:p>
          <a:p>
            <a:pPr marL="514350" indent="-514350">
              <a:buFont typeface="+mj-lt"/>
              <a:buAutoNum type="arabicPeriod"/>
            </a:pPr>
            <a:r>
              <a:rPr lang="en-US" sz="2800" b="1" dirty="0" smtClean="0">
                <a:solidFill>
                  <a:schemeClr val="bg1"/>
                </a:solidFill>
                <a:effectLst>
                  <a:outerShdw blurRad="38100" dist="38100" dir="2700000" algn="tl">
                    <a:srgbClr val="000000">
                      <a:alpha val="43137"/>
                    </a:srgbClr>
                  </a:outerShdw>
                </a:effectLst>
                <a:cs typeface="Arial" panose="020B0604020202020204" pitchFamily="34" charset="0"/>
              </a:rPr>
              <a:t>Ability to extinguish by both: Volume and Surface </a:t>
            </a:r>
          </a:p>
          <a:p>
            <a:pPr marL="514350" indent="-514350">
              <a:buFont typeface="+mj-lt"/>
              <a:buAutoNum type="arabicPeriod"/>
            </a:pPr>
            <a:r>
              <a:rPr lang="en-US" sz="2800" b="1" dirty="0" smtClean="0">
                <a:solidFill>
                  <a:schemeClr val="bg1"/>
                </a:solidFill>
                <a:effectLst>
                  <a:outerShdw blurRad="38100" dist="38100" dir="2700000" algn="tl">
                    <a:srgbClr val="000000">
                      <a:alpha val="43137"/>
                    </a:srgbClr>
                  </a:outerShdw>
                </a:effectLst>
                <a:cs typeface="Arial" panose="020B0604020202020204" pitchFamily="34" charset="0"/>
              </a:rPr>
              <a:t>Minimal damage in case of fire in buildings in comparison to water extinguishing </a:t>
            </a:r>
          </a:p>
          <a:p>
            <a:pPr marL="514350" indent="-514350">
              <a:buFont typeface="+mj-lt"/>
              <a:buAutoNum type="arabicPeriod"/>
            </a:pPr>
            <a:r>
              <a:rPr lang="en-US" sz="2800" b="1" dirty="0" smtClean="0">
                <a:solidFill>
                  <a:schemeClr val="bg1"/>
                </a:solidFill>
                <a:effectLst>
                  <a:outerShdw blurRad="38100" dist="38100" dir="2700000" algn="tl">
                    <a:srgbClr val="000000">
                      <a:alpha val="43137"/>
                    </a:srgbClr>
                  </a:outerShdw>
                </a:effectLst>
                <a:cs typeface="Arial" panose="020B0604020202020204" pitchFamily="34" charset="0"/>
              </a:rPr>
              <a:t>Cheap maintenance</a:t>
            </a:r>
            <a:endParaRPr lang="sk-SK"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65142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2796842" y="481851"/>
            <a:ext cx="8072121" cy="1680588"/>
          </a:xfrm>
          <a:prstGeom prst="rect">
            <a:avLst/>
          </a:prstGeom>
        </p:spPr>
        <p:txBody>
          <a:bodyPr wrap="square">
            <a:spAutoFit/>
          </a:bodyPr>
          <a:lstStyle/>
          <a:p>
            <a:pPr algn="ctr">
              <a:lnSpc>
                <a:spcPct val="107000"/>
              </a:lnSpc>
              <a:spcAft>
                <a:spcPts val="800"/>
              </a:spcAft>
            </a:pPr>
            <a:r>
              <a:rPr lang="sk-SK" sz="2800" b="1" dirty="0" smtClean="0">
                <a:solidFill>
                  <a:srgbClr val="00B0F0"/>
                </a:solidFill>
                <a:ea typeface="Times New Roman" panose="02020603050405020304" pitchFamily="18" charset="0"/>
                <a:cs typeface="Times New Roman" panose="02020603050405020304" pitchFamily="18" charset="0"/>
              </a:rPr>
              <a:t>Antifire </a:t>
            </a:r>
            <a:r>
              <a:rPr lang="sk-SK" sz="2800" b="1" dirty="0" err="1" smtClean="0">
                <a:solidFill>
                  <a:srgbClr val="00B0F0"/>
                </a:solidFill>
                <a:ea typeface="Times New Roman" panose="02020603050405020304" pitchFamily="18" charset="0"/>
                <a:cs typeface="Times New Roman" panose="02020603050405020304" pitchFamily="18" charset="0"/>
              </a:rPr>
              <a:t>System</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smtClean="0">
                <a:solidFill>
                  <a:srgbClr val="00B0F0"/>
                </a:solidFill>
                <a:ea typeface="Times New Roman" panose="02020603050405020304" pitchFamily="18" charset="0"/>
                <a:cs typeface="Times New Roman" panose="02020603050405020304" pitchFamily="18" charset="0"/>
              </a:rPr>
              <a:t>SA10.011.01.2016</a:t>
            </a:r>
            <a:endParaRPr lang="sk-SK" sz="2800" b="1" dirty="0" smtClean="0">
              <a:solidFill>
                <a:srgbClr val="00B0F0"/>
              </a:solidFill>
              <a:ea typeface="Times New Roman" panose="02020603050405020304" pitchFamily="18" charset="0"/>
              <a:cs typeface="Times New Roman" panose="02020603050405020304" pitchFamily="18" charset="0"/>
            </a:endParaRPr>
          </a:p>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CRH </a:t>
            </a:r>
            <a:r>
              <a:rPr lang="en-US" sz="2800" b="1" dirty="0">
                <a:solidFill>
                  <a:srgbClr val="00B0F0"/>
                </a:solidFill>
                <a:ea typeface="Times New Roman" panose="02020603050405020304" pitchFamily="18" charset="0"/>
                <a:cs typeface="Times New Roman" panose="02020603050405020304" pitchFamily="18" charset="0"/>
              </a:rPr>
              <a:t>(Slovensko) </a:t>
            </a:r>
            <a:r>
              <a:rPr lang="en-US" sz="2800" b="1" dirty="0" err="1">
                <a:solidFill>
                  <a:srgbClr val="00B0F0"/>
                </a:solidFill>
                <a:ea typeface="Times New Roman" panose="02020603050405020304" pitchFamily="18" charset="0"/>
                <a:cs typeface="Times New Roman" panose="02020603050405020304" pitchFamily="18" charset="0"/>
              </a:rPr>
              <a:t>a.s</a:t>
            </a:r>
            <a:r>
              <a:rPr lang="en-US" sz="2800" b="1" dirty="0">
                <a:solidFill>
                  <a:srgbClr val="00B0F0"/>
                </a:solidFill>
                <a:ea typeface="Times New Roman" panose="02020603050405020304" pitchFamily="18" charset="0"/>
                <a:cs typeface="Times New Roman" panose="02020603050405020304" pitchFamily="18" charset="0"/>
              </a:rPr>
              <a:t>.</a:t>
            </a:r>
          </a:p>
          <a:p>
            <a:pPr algn="ctr">
              <a:lnSpc>
                <a:spcPct val="107000"/>
              </a:lnSpc>
              <a:spcAft>
                <a:spcPts val="800"/>
              </a:spcAft>
            </a:pP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D:\TECHNOPARK s.r.o\Проекты систем\Holcim\Objekt 3\Foto\Фото\Holcim\MPH-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659" y="1525055"/>
            <a:ext cx="3251526" cy="4889140"/>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D:\TECHNOPARK s.r.o\Проекты систем\Holcim\Objekt 3\Foto\Фото\Holcim\Pož skriňa smol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902" y="2405391"/>
            <a:ext cx="2517775" cy="2865437"/>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D:\TECHNOPARK s.r.o\Проекты систем\Holcim\Objekt 3\Foto\Фото\Holcim\MPH-4 a MPH-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89" y="996311"/>
            <a:ext cx="2790513" cy="5351560"/>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D:\TECHNOPARK s.r.o\Проекты систем\Holcim\Objekt 7\Foto O7\Siréna SA-01 ob. 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5459" y="2382752"/>
            <a:ext cx="1919734" cy="28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378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9" cy="688538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4"/>
          <p:cNvSpPr/>
          <p:nvPr/>
        </p:nvSpPr>
        <p:spPr>
          <a:xfrm>
            <a:off x="1875610" y="455143"/>
            <a:ext cx="8072121" cy="553357"/>
          </a:xfrm>
          <a:prstGeom prst="rect">
            <a:avLst/>
          </a:prstGeom>
        </p:spPr>
        <p:txBody>
          <a:bodyPr wrap="square">
            <a:spAutoFit/>
          </a:bodyPr>
          <a:lstStyle/>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Antifire</a:t>
            </a:r>
            <a:r>
              <a:rPr lang="sk-SK" sz="2800" b="1" dirty="0" smtClean="0">
                <a:solidFill>
                  <a:srgbClr val="00B0F0"/>
                </a:solidFill>
                <a:ea typeface="Times New Roman" panose="02020603050405020304" pitchFamily="18" charset="0"/>
                <a:cs typeface="Times New Roman" panose="02020603050405020304" pitchFamily="18" charset="0"/>
              </a:rPr>
              <a:t> </a:t>
            </a:r>
            <a:r>
              <a:rPr lang="en-US" sz="2800" b="1" dirty="0" smtClean="0">
                <a:solidFill>
                  <a:srgbClr val="00B0F0"/>
                </a:solidFill>
                <a:ea typeface="Times New Roman" panose="02020603050405020304" pitchFamily="18" charset="0"/>
                <a:cs typeface="Times New Roman" panose="02020603050405020304" pitchFamily="18" charset="0"/>
              </a:rPr>
              <a:t>System SA10.011.01.2016</a:t>
            </a:r>
            <a:endParaRPr lang="sk-SK" sz="2800" b="1" dirty="0" smtClean="0">
              <a:solidFill>
                <a:srgbClr val="00B0F0"/>
              </a:solidFill>
              <a:ea typeface="Times New Roman" panose="02020603050405020304" pitchFamily="18" charset="0"/>
              <a:cs typeface="Times New Roman" panose="02020603050405020304" pitchFamily="18" charset="0"/>
            </a:endParaRPr>
          </a:p>
        </p:txBody>
      </p:sp>
      <p:pic>
        <p:nvPicPr>
          <p:cNvPr id="10"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2" y="265606"/>
            <a:ext cx="584565" cy="643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Проекты систем\Holcim\Objekt 3\Foto\Фото\MPH-4.2 a MPH-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13" y="1268760"/>
            <a:ext cx="4317607" cy="486911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TECHNOPARK s.r.o\Проекты систем\Holcim\Objekt 3\Foto\Фото\MPH-4 a MPH-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445" y="1289893"/>
            <a:ext cx="3352216" cy="48221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TECHNOPARK s.r.o\Проекты систем\Holcim\Objekt 3\Foto\Фото\MPH-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1499" y="1289893"/>
            <a:ext cx="4060779" cy="48221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a:spLocks noChangeArrowheads="1"/>
          </p:cNvSpPr>
          <p:nvPr/>
        </p:nvSpPr>
        <p:spPr bwMode="auto">
          <a:xfrm>
            <a:off x="7565441" y="6149175"/>
            <a:ext cx="40972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2" name="Picture 2" descr="D:\TECHNOPARK s.r.o\Foto\New logo Sapfir light 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79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9"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1875610" y="455143"/>
            <a:ext cx="8072121" cy="553357"/>
          </a:xfrm>
          <a:prstGeom prst="rect">
            <a:avLst/>
          </a:prstGeom>
        </p:spPr>
        <p:txBody>
          <a:bodyPr wrap="square">
            <a:spAutoFit/>
          </a:bodyPr>
          <a:lstStyle/>
          <a:p>
            <a:pPr algn="ctr">
              <a:lnSpc>
                <a:spcPct val="107000"/>
              </a:lnSpc>
              <a:spcAft>
                <a:spcPts val="800"/>
              </a:spcAft>
            </a:pPr>
            <a:r>
              <a:rPr lang="sk-SK" sz="2800" b="1" dirty="0" smtClean="0">
                <a:solidFill>
                  <a:srgbClr val="00B0F0"/>
                </a:solidFill>
                <a:ea typeface="Times New Roman" panose="02020603050405020304" pitchFamily="18" charset="0"/>
                <a:cs typeface="Times New Roman" panose="02020603050405020304" pitchFamily="18" charset="0"/>
              </a:rPr>
              <a:t>Antifire </a:t>
            </a:r>
            <a:r>
              <a:rPr lang="sk-SK" sz="2800" b="1" dirty="0" err="1" smtClean="0">
                <a:solidFill>
                  <a:srgbClr val="00B0F0"/>
                </a:solidFill>
                <a:ea typeface="Times New Roman" panose="02020603050405020304" pitchFamily="18" charset="0"/>
                <a:cs typeface="Times New Roman" panose="02020603050405020304" pitchFamily="18" charset="0"/>
              </a:rPr>
              <a:t>System</a:t>
            </a:r>
            <a:r>
              <a:rPr lang="en-US" sz="2800" b="1" dirty="0" smtClean="0">
                <a:solidFill>
                  <a:srgbClr val="00B0F0"/>
                </a:solidFill>
                <a:ea typeface="Times New Roman" panose="02020603050405020304" pitchFamily="18" charset="0"/>
                <a:cs typeface="Times New Roman" panose="02020603050405020304" pitchFamily="18" charset="0"/>
              </a:rPr>
              <a:t> SA10.011.01.2016</a:t>
            </a:r>
            <a:endParaRPr lang="sk-SK" sz="2800" b="1" dirty="0" smtClean="0">
              <a:solidFill>
                <a:srgbClr val="00B0F0"/>
              </a:solidFill>
              <a:ea typeface="Times New Roman" panose="02020603050405020304" pitchFamily="18" charset="0"/>
              <a:cs typeface="Times New Roman" panose="02020603050405020304" pitchFamily="18" charset="0"/>
            </a:endParaRPr>
          </a:p>
        </p:txBody>
      </p:sp>
      <p:pic>
        <p:nvPicPr>
          <p:cNvPr id="8"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2" y="265606"/>
            <a:ext cx="584565" cy="6431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TECHNOPARK s.r.o\Проекты систем\Holcim\Objekt 3\Foto\Фото\TPS-01C-72 a TPS-01-93 sm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324958"/>
            <a:ext cx="4802716" cy="26146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ECHNOPARK s.r.o\Проекты систем\Holcim\Objekt 3\Foto\Фото\MPH-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161" y="881510"/>
            <a:ext cx="3357033" cy="25177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ECHNOPARK s.r.o\Проекты систем\Holcim\Objekt 3\Foto\Фото\Pož skriň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7515" y="4888476"/>
            <a:ext cx="3082349" cy="196952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ECHNOPARK s.r.o\Проекты систем\Holcim\Objekt 3\Foto\Фото\MPH-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8570" y="2319710"/>
            <a:ext cx="2876551" cy="28892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TECHNOPARK s.r.o\Проекты систем\Holcim\Objekt 3\Foto\Фото\MPH-1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733072">
            <a:off x="9006476" y="2725283"/>
            <a:ext cx="2292350" cy="292585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TECHNOPARK s.r.o\Проекты систем\Holcim\Objekt 3\Foto\Фото\El. sk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3939571"/>
            <a:ext cx="3357033" cy="27606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TECHNOPARK s.r.o\Проекты систем\Holcim\Objekt 3\Foto\Фото\Sirén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3659" y="4469305"/>
            <a:ext cx="1699813" cy="19915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TECHNOPARK s.r.o\Foto\New logo Sapfir light smal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88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Vik\Desktop\Hyundai Foto\Foto Hyundai\Hyundai DYM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37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5107851" y="6105320"/>
            <a:ext cx="6851175" cy="553357"/>
          </a:xfrm>
          <a:prstGeom prst="rect">
            <a:avLst/>
          </a:prstGeom>
        </p:spPr>
        <p:txBody>
          <a:bodyPr wrap="square">
            <a:spAutoFit/>
          </a:bodyPr>
          <a:lstStyle/>
          <a:p>
            <a:pPr algn="ctr">
              <a:lnSpc>
                <a:spcPct val="107000"/>
              </a:lnSpc>
              <a:spcAft>
                <a:spcPts val="800"/>
              </a:spcAft>
            </a:pPr>
            <a:r>
              <a:rPr lang="sk-SK" sz="2800" b="1" dirty="0" smtClean="0">
                <a:solidFill>
                  <a:schemeClr val="bg1"/>
                </a:solidFill>
                <a:ea typeface="Times New Roman" panose="02020603050405020304" pitchFamily="18" charset="0"/>
                <a:cs typeface="Times New Roman" panose="02020603050405020304" pitchFamily="18" charset="0"/>
              </a:rPr>
              <a:t>Antifire </a:t>
            </a:r>
            <a:r>
              <a:rPr lang="sk-SK" sz="2800" b="1" dirty="0" err="1" smtClean="0">
                <a:solidFill>
                  <a:schemeClr val="bg1"/>
                </a:solidFill>
                <a:ea typeface="Times New Roman" panose="02020603050405020304" pitchFamily="18" charset="0"/>
                <a:cs typeface="Times New Roman" panose="02020603050405020304" pitchFamily="18" charset="0"/>
              </a:rPr>
              <a:t>System</a:t>
            </a:r>
            <a:r>
              <a:rPr lang="sk-SK" sz="2800" b="1" dirty="0" smtClean="0">
                <a:solidFill>
                  <a:schemeClr val="bg1"/>
                </a:solidFill>
                <a:ea typeface="Times New Roman" panose="02020603050405020304" pitchFamily="18" charset="0"/>
                <a:cs typeface="Times New Roman" panose="02020603050405020304" pitchFamily="18" charset="0"/>
              </a:rPr>
              <a:t>  </a:t>
            </a:r>
            <a:r>
              <a:rPr lang="en-US" sz="2800" b="1" dirty="0">
                <a:solidFill>
                  <a:schemeClr val="bg1"/>
                </a:solidFill>
                <a:ea typeface="Times New Roman" panose="02020603050405020304" pitchFamily="18" charset="0"/>
                <a:cs typeface="Times New Roman" panose="02020603050405020304" pitchFamily="18" charset="0"/>
              </a:rPr>
              <a:t>SA10.004.01.2016</a:t>
            </a:r>
            <a:endParaRPr lang="ru-RU" sz="2800" dirty="0">
              <a:solidFill>
                <a:schemeClr val="bg1"/>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3226499" y="205887"/>
            <a:ext cx="6851175" cy="685124"/>
          </a:xfrm>
          <a:prstGeom prst="rect">
            <a:avLst/>
          </a:prstGeom>
        </p:spPr>
        <p:txBody>
          <a:bodyPr wrap="square">
            <a:spAutoFit/>
          </a:bodyPr>
          <a:lstStyle/>
          <a:p>
            <a:pPr algn="ctr">
              <a:lnSpc>
                <a:spcPct val="107000"/>
              </a:lnSpc>
              <a:spcAft>
                <a:spcPts val="800"/>
              </a:spcAft>
            </a:pPr>
            <a:r>
              <a:rPr lang="en-US" sz="3600" b="1" dirty="0" smtClean="0">
                <a:solidFill>
                  <a:srgbClr val="002060"/>
                </a:solidFill>
                <a:ea typeface="Times New Roman" panose="02020603050405020304" pitchFamily="18" charset="0"/>
                <a:cs typeface="Times New Roman" panose="02020603050405020304" pitchFamily="18" charset="0"/>
              </a:rPr>
              <a:t>Hyundai</a:t>
            </a:r>
            <a:r>
              <a:rPr lang="sk-SK" sz="3600" b="1" dirty="0" smtClean="0">
                <a:solidFill>
                  <a:srgbClr val="002060"/>
                </a:solidFill>
                <a:ea typeface="Times New Roman" panose="02020603050405020304" pitchFamily="18" charset="0"/>
                <a:cs typeface="Times New Roman" panose="02020603050405020304" pitchFamily="18" charset="0"/>
              </a:rPr>
              <a:t> DYMOS Slova</a:t>
            </a:r>
            <a:r>
              <a:rPr lang="en-US" sz="3600" b="1" dirty="0" err="1" smtClean="0">
                <a:solidFill>
                  <a:srgbClr val="002060"/>
                </a:solidFill>
                <a:ea typeface="Times New Roman" panose="02020603050405020304" pitchFamily="18" charset="0"/>
                <a:cs typeface="Times New Roman" panose="02020603050405020304" pitchFamily="18" charset="0"/>
              </a:rPr>
              <a:t>kia</a:t>
            </a:r>
            <a:r>
              <a:rPr lang="sk-SK" sz="3600" b="1" dirty="0" smtClean="0">
                <a:solidFill>
                  <a:srgbClr val="002060"/>
                </a:solidFill>
                <a:ea typeface="Times New Roman" panose="02020603050405020304" pitchFamily="18" charset="0"/>
                <a:cs typeface="Times New Roman" panose="02020603050405020304" pitchFamily="18" charset="0"/>
              </a:rPr>
              <a:t> s.r.o</a:t>
            </a:r>
            <a:r>
              <a:rPr lang="en-US" sz="3600" b="1" dirty="0" smtClean="0">
                <a:solidFill>
                  <a:srgbClr val="002060"/>
                </a:solidFill>
                <a:ea typeface="Times New Roman" panose="02020603050405020304" pitchFamily="18" charset="0"/>
                <a:cs typeface="Times New Roman" panose="02020603050405020304" pitchFamily="18" charset="0"/>
              </a:rPr>
              <a:t>.</a:t>
            </a:r>
            <a:endParaRPr lang="ru-RU" sz="36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2987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32813" y="223143"/>
            <a:ext cx="8072121" cy="1051185"/>
          </a:xfrm>
          <a:prstGeom prst="rect">
            <a:avLst/>
          </a:prstGeom>
        </p:spPr>
        <p:txBody>
          <a:bodyPr wrap="square">
            <a:spAutoFit/>
          </a:bodyPr>
          <a:lstStyle/>
          <a:p>
            <a:pPr algn="ctr">
              <a:lnSpc>
                <a:spcPct val="107000"/>
              </a:lnSpc>
              <a:spcAft>
                <a:spcPts val="800"/>
              </a:spcAft>
            </a:pPr>
            <a:r>
              <a:rPr lang="sk-SK" sz="3200" b="1" dirty="0" smtClean="0">
                <a:solidFill>
                  <a:srgbClr val="00B0F0"/>
                </a:solidFill>
                <a:ea typeface="Times New Roman" panose="02020603050405020304" pitchFamily="18" charset="0"/>
                <a:cs typeface="Times New Roman" panose="02020603050405020304" pitchFamily="18" charset="0"/>
              </a:rPr>
              <a:t>Antifire </a:t>
            </a:r>
            <a:r>
              <a:rPr lang="sk-SK" sz="3200" b="1" dirty="0" err="1" smtClean="0">
                <a:solidFill>
                  <a:srgbClr val="00B0F0"/>
                </a:solidFill>
                <a:ea typeface="Times New Roman" panose="02020603050405020304" pitchFamily="18" charset="0"/>
                <a:cs typeface="Times New Roman" panose="02020603050405020304" pitchFamily="18" charset="0"/>
              </a:rPr>
              <a:t>System</a:t>
            </a:r>
            <a:r>
              <a:rPr lang="sk-SK" sz="3200" b="1" dirty="0" smtClean="0">
                <a:solidFill>
                  <a:srgbClr val="00B0F0"/>
                </a:solidFill>
                <a:ea typeface="Times New Roman" panose="02020603050405020304" pitchFamily="18" charset="0"/>
                <a:cs typeface="Times New Roman" panose="02020603050405020304" pitchFamily="18" charset="0"/>
              </a:rPr>
              <a:t>  </a:t>
            </a:r>
            <a:r>
              <a:rPr lang="en-US" sz="3200" b="1" dirty="0" smtClean="0">
                <a:solidFill>
                  <a:srgbClr val="00B0F0"/>
                </a:solidFill>
                <a:ea typeface="Times New Roman" panose="02020603050405020304" pitchFamily="18" charset="0"/>
                <a:cs typeface="Times New Roman" panose="02020603050405020304" pitchFamily="18" charset="0"/>
              </a:rPr>
              <a:t>SA10.004.01.2016</a:t>
            </a:r>
          </a:p>
          <a:p>
            <a:pPr algn="ctr">
              <a:lnSpc>
                <a:spcPct val="107000"/>
              </a:lnSpc>
              <a:spcAft>
                <a:spcPts val="800"/>
              </a:spcAft>
            </a:pPr>
            <a:r>
              <a:rPr lang="en-US" sz="2000" b="1" dirty="0" smtClean="0">
                <a:solidFill>
                  <a:srgbClr val="00B0F0"/>
                </a:solidFill>
                <a:ea typeface="Times New Roman" panose="02020603050405020304" pitchFamily="18" charset="0"/>
                <a:cs typeface="Times New Roman" panose="02020603050405020304" pitchFamily="18" charset="0"/>
              </a:rPr>
              <a:t>Hyundai </a:t>
            </a:r>
            <a:r>
              <a:rPr lang="en-US" sz="2000" b="1" dirty="0">
                <a:solidFill>
                  <a:srgbClr val="00B0F0"/>
                </a:solidFill>
                <a:ea typeface="Times New Roman" panose="02020603050405020304" pitchFamily="18" charset="0"/>
                <a:cs typeface="Times New Roman" panose="02020603050405020304" pitchFamily="18" charset="0"/>
              </a:rPr>
              <a:t>DYMOS Slovakia s.r.o</a:t>
            </a:r>
            <a:r>
              <a:rPr lang="en-US" sz="2000" b="1" dirty="0" smtClean="0">
                <a:solidFill>
                  <a:srgbClr val="00B0F0"/>
                </a:solidFill>
                <a:ea typeface="Times New Roman" panose="02020603050405020304" pitchFamily="18" charset="0"/>
                <a:cs typeface="Times New Roman" panose="02020603050405020304" pitchFamily="18" charset="0"/>
              </a:rPr>
              <a:t>.</a:t>
            </a:r>
            <a:endParaRPr lang="ru-RU" sz="2000" dirty="0">
              <a:solidFill>
                <a:srgbClr val="00B0F0"/>
              </a:solidFill>
              <a:effectLst/>
              <a:ea typeface="Calibri" panose="020F0502020204030204" pitchFamily="34" charset="0"/>
              <a:cs typeface="Times New Roman" panose="02020603050405020304" pitchFamily="18" charset="0"/>
            </a:endParaRPr>
          </a:p>
        </p:txBody>
      </p:sp>
      <p:pic>
        <p:nvPicPr>
          <p:cNvPr id="6"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8"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C:\Users\Vik\Desktop\Hyundai Foto\Foto Hyundai\Objekt 1\Objekt 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444" y="1567570"/>
            <a:ext cx="5651341" cy="4236014"/>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Vik\Desktop\Hyundai Foto\Foto Hyundai\Objekt 1\Objekt 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295" y="1562041"/>
            <a:ext cx="2827279" cy="424154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Vik\Desktop\Hyundai Foto\Foto Hyundai\Objekt 1\Objekt 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794" y="1570753"/>
            <a:ext cx="2821472" cy="423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84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Vik\Desktop\Hyundai Foto\Foto Hyundai\Objekt 2\Objekt 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662" y="1660525"/>
            <a:ext cx="5748338" cy="376294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Vik\Desktop\Hyundai Foto\Foto Hyundai\Objekt 2\Objekt 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19" y="1660525"/>
            <a:ext cx="2939147" cy="3914545"/>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C:\Users\Vik\Desktop\Hyundai Foto\Foto Hyundai\Objekt 2\Objekt 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0305" y="1660525"/>
            <a:ext cx="2488940" cy="373615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4"/>
          <p:cNvSpPr/>
          <p:nvPr/>
        </p:nvSpPr>
        <p:spPr>
          <a:xfrm>
            <a:off x="2532813" y="223143"/>
            <a:ext cx="8072121" cy="1051185"/>
          </a:xfrm>
          <a:prstGeom prst="rect">
            <a:avLst/>
          </a:prstGeom>
        </p:spPr>
        <p:txBody>
          <a:bodyPr wrap="square">
            <a:spAutoFit/>
          </a:bodyPr>
          <a:lstStyle/>
          <a:p>
            <a:pPr algn="ctr">
              <a:lnSpc>
                <a:spcPct val="107000"/>
              </a:lnSpc>
              <a:spcAft>
                <a:spcPts val="800"/>
              </a:spcAft>
            </a:pPr>
            <a:r>
              <a:rPr lang="sk-SK" sz="3200" b="1" dirty="0" smtClean="0">
                <a:solidFill>
                  <a:srgbClr val="00B0F0"/>
                </a:solidFill>
                <a:ea typeface="Times New Roman" panose="02020603050405020304" pitchFamily="18" charset="0"/>
                <a:cs typeface="Times New Roman" panose="02020603050405020304" pitchFamily="18" charset="0"/>
              </a:rPr>
              <a:t>Antifire </a:t>
            </a:r>
            <a:r>
              <a:rPr lang="sk-SK" sz="3200" b="1" dirty="0" err="1" smtClean="0">
                <a:solidFill>
                  <a:srgbClr val="00B0F0"/>
                </a:solidFill>
                <a:ea typeface="Times New Roman" panose="02020603050405020304" pitchFamily="18" charset="0"/>
                <a:cs typeface="Times New Roman" panose="02020603050405020304" pitchFamily="18" charset="0"/>
              </a:rPr>
              <a:t>System</a:t>
            </a:r>
            <a:r>
              <a:rPr lang="sk-SK" sz="3200" b="1" dirty="0" smtClean="0">
                <a:solidFill>
                  <a:srgbClr val="00B0F0"/>
                </a:solidFill>
                <a:ea typeface="Times New Roman" panose="02020603050405020304" pitchFamily="18" charset="0"/>
                <a:cs typeface="Times New Roman" panose="02020603050405020304" pitchFamily="18" charset="0"/>
              </a:rPr>
              <a:t>  </a:t>
            </a:r>
            <a:r>
              <a:rPr lang="en-US" sz="3200" b="1" dirty="0" smtClean="0">
                <a:solidFill>
                  <a:srgbClr val="00B0F0"/>
                </a:solidFill>
                <a:ea typeface="Times New Roman" panose="02020603050405020304" pitchFamily="18" charset="0"/>
                <a:cs typeface="Times New Roman" panose="02020603050405020304" pitchFamily="18" charset="0"/>
              </a:rPr>
              <a:t>SA10.004.01.2016</a:t>
            </a:r>
          </a:p>
          <a:p>
            <a:pPr algn="ctr">
              <a:lnSpc>
                <a:spcPct val="107000"/>
              </a:lnSpc>
              <a:spcAft>
                <a:spcPts val="800"/>
              </a:spcAft>
            </a:pPr>
            <a:r>
              <a:rPr lang="en-US" sz="2000" b="1" dirty="0" smtClean="0">
                <a:solidFill>
                  <a:srgbClr val="00B0F0"/>
                </a:solidFill>
                <a:ea typeface="Times New Roman" panose="02020603050405020304" pitchFamily="18" charset="0"/>
                <a:cs typeface="Times New Roman" panose="02020603050405020304" pitchFamily="18" charset="0"/>
              </a:rPr>
              <a:t>Hyundai </a:t>
            </a:r>
            <a:r>
              <a:rPr lang="en-US" sz="2000" b="1" dirty="0">
                <a:solidFill>
                  <a:srgbClr val="00B0F0"/>
                </a:solidFill>
                <a:ea typeface="Times New Roman" panose="02020603050405020304" pitchFamily="18" charset="0"/>
                <a:cs typeface="Times New Roman" panose="02020603050405020304" pitchFamily="18" charset="0"/>
              </a:rPr>
              <a:t>DYMOS Slovakia s.r.o</a:t>
            </a:r>
            <a:r>
              <a:rPr lang="en-US" sz="2000" b="1" dirty="0" smtClean="0">
                <a:solidFill>
                  <a:srgbClr val="00B0F0"/>
                </a:solidFill>
                <a:ea typeface="Times New Roman" panose="02020603050405020304" pitchFamily="18" charset="0"/>
                <a:cs typeface="Times New Roman" panose="02020603050405020304" pitchFamily="18" charset="0"/>
              </a:rPr>
              <a:t>.</a:t>
            </a:r>
            <a:endParaRPr lang="ru-RU" sz="2000" dirty="0">
              <a:solidFill>
                <a:srgbClr val="00B0F0"/>
              </a:solidFill>
              <a:effectLst/>
              <a:ea typeface="Calibri" panose="020F0502020204030204" pitchFamily="34" charset="0"/>
              <a:cs typeface="Times New Roman" panose="02020603050405020304" pitchFamily="18" charset="0"/>
            </a:endParaRPr>
          </a:p>
        </p:txBody>
      </p:sp>
      <p:pic>
        <p:nvPicPr>
          <p:cNvPr id="9" name="Picture 2" descr="D:\TECHNOPARK s.r.o\Foto\New logo Sapfir light 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1" name="Picture 2" descr="C:\Users\Vik\Desktop\Foto TPS-01\Герб Словакии мал.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76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2532813" y="223143"/>
            <a:ext cx="8072121" cy="1051185"/>
          </a:xfrm>
          <a:prstGeom prst="rect">
            <a:avLst/>
          </a:prstGeom>
        </p:spPr>
        <p:txBody>
          <a:bodyPr wrap="square">
            <a:spAutoFit/>
          </a:bodyPr>
          <a:lstStyle/>
          <a:p>
            <a:pPr algn="ctr">
              <a:lnSpc>
                <a:spcPct val="107000"/>
              </a:lnSpc>
              <a:spcAft>
                <a:spcPts val="800"/>
              </a:spcAft>
            </a:pPr>
            <a:r>
              <a:rPr lang="sk-SK" sz="3200" b="1" dirty="0" smtClean="0">
                <a:solidFill>
                  <a:srgbClr val="00B0F0"/>
                </a:solidFill>
                <a:ea typeface="Times New Roman" panose="02020603050405020304" pitchFamily="18" charset="0"/>
                <a:cs typeface="Times New Roman" panose="02020603050405020304" pitchFamily="18" charset="0"/>
              </a:rPr>
              <a:t>Antifire </a:t>
            </a:r>
            <a:r>
              <a:rPr lang="sk-SK" sz="3200" b="1" dirty="0" err="1" smtClean="0">
                <a:solidFill>
                  <a:srgbClr val="00B0F0"/>
                </a:solidFill>
                <a:ea typeface="Times New Roman" panose="02020603050405020304" pitchFamily="18" charset="0"/>
                <a:cs typeface="Times New Roman" panose="02020603050405020304" pitchFamily="18" charset="0"/>
              </a:rPr>
              <a:t>System</a:t>
            </a:r>
            <a:r>
              <a:rPr lang="sk-SK" sz="3200" b="1" dirty="0" smtClean="0">
                <a:solidFill>
                  <a:srgbClr val="00B0F0"/>
                </a:solidFill>
                <a:ea typeface="Times New Roman" panose="02020603050405020304" pitchFamily="18" charset="0"/>
                <a:cs typeface="Times New Roman" panose="02020603050405020304" pitchFamily="18" charset="0"/>
              </a:rPr>
              <a:t>  </a:t>
            </a:r>
            <a:r>
              <a:rPr lang="en-US" sz="3200" b="1" dirty="0" smtClean="0">
                <a:solidFill>
                  <a:srgbClr val="00B0F0"/>
                </a:solidFill>
                <a:ea typeface="Times New Roman" panose="02020603050405020304" pitchFamily="18" charset="0"/>
                <a:cs typeface="Times New Roman" panose="02020603050405020304" pitchFamily="18" charset="0"/>
              </a:rPr>
              <a:t>SA10.004.01.2016</a:t>
            </a:r>
          </a:p>
          <a:p>
            <a:pPr algn="ctr">
              <a:lnSpc>
                <a:spcPct val="107000"/>
              </a:lnSpc>
              <a:spcAft>
                <a:spcPts val="800"/>
              </a:spcAft>
            </a:pPr>
            <a:r>
              <a:rPr lang="en-US" sz="2000" b="1" dirty="0" smtClean="0">
                <a:solidFill>
                  <a:srgbClr val="00B0F0"/>
                </a:solidFill>
                <a:ea typeface="Times New Roman" panose="02020603050405020304" pitchFamily="18" charset="0"/>
                <a:cs typeface="Times New Roman" panose="02020603050405020304" pitchFamily="18" charset="0"/>
              </a:rPr>
              <a:t>Hyundai </a:t>
            </a:r>
            <a:r>
              <a:rPr lang="en-US" sz="2000" b="1" dirty="0">
                <a:solidFill>
                  <a:srgbClr val="00B0F0"/>
                </a:solidFill>
                <a:ea typeface="Times New Roman" panose="02020603050405020304" pitchFamily="18" charset="0"/>
                <a:cs typeface="Times New Roman" panose="02020603050405020304" pitchFamily="18" charset="0"/>
              </a:rPr>
              <a:t>DYMOS Slovakia s.r.o</a:t>
            </a:r>
            <a:r>
              <a:rPr lang="en-US" sz="2000" b="1" dirty="0" smtClean="0">
                <a:solidFill>
                  <a:srgbClr val="00B0F0"/>
                </a:solidFill>
                <a:ea typeface="Times New Roman" panose="02020603050405020304" pitchFamily="18" charset="0"/>
                <a:cs typeface="Times New Roman" panose="02020603050405020304" pitchFamily="18" charset="0"/>
              </a:rPr>
              <a:t>.</a:t>
            </a:r>
            <a:endParaRPr lang="ru-RU" sz="2000" dirty="0">
              <a:solidFill>
                <a:srgbClr val="00B0F0"/>
              </a:solidFill>
              <a:effectLst/>
              <a:ea typeface="Calibri" panose="020F0502020204030204" pitchFamily="34" charset="0"/>
              <a:cs typeface="Times New Roman" panose="02020603050405020304" pitchFamily="18" charset="0"/>
            </a:endParaRPr>
          </a:p>
        </p:txBody>
      </p:sp>
      <p:pic>
        <p:nvPicPr>
          <p:cNvPr id="5"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7839808" y="6121808"/>
            <a:ext cx="38290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7" name="Picture 2" descr="C:\Users\Vik\Desktop\Foto TPS-01\Герб Словакии мал.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11" y="265605"/>
            <a:ext cx="584565" cy="730706"/>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Users\Vik\Desktop\Hyundai Foto\Foto Hyundai\Objekt 3\Objekt 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640874"/>
            <a:ext cx="2593309" cy="3892822"/>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Vik\Desktop\Hyundai Foto\Foto Hyundai\Objekt 3\Objekt 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337" y="1640873"/>
            <a:ext cx="5844388" cy="3892823"/>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C:\Users\Vik\Desktop\Hyundai Foto\Foto Hyundai\Objekt 3\Objekt 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656" y="1640875"/>
            <a:ext cx="2593308" cy="389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670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www.antifire.org/db/img/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47" y="1684971"/>
            <a:ext cx="6068099" cy="454240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506542" y="249092"/>
            <a:ext cx="1576728"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9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7"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084264" y="1173720"/>
            <a:ext cx="5167663" cy="400110"/>
          </a:xfrm>
          <a:prstGeom prst="rect">
            <a:avLst/>
          </a:prstGeom>
          <a:noFill/>
        </p:spPr>
        <p:txBody>
          <a:bodyPr wrap="square" rtlCol="0">
            <a:spAutoFit/>
          </a:bodyPr>
          <a:lstStyle/>
          <a:p>
            <a:r>
              <a:rPr lang="sk-SK" sz="2000" b="1" dirty="0">
                <a:solidFill>
                  <a:schemeClr val="accent1">
                    <a:lumMod val="60000"/>
                    <a:lumOff val="40000"/>
                  </a:schemeClr>
                </a:solidFill>
              </a:rPr>
              <a:t>A </a:t>
            </a:r>
            <a:r>
              <a:rPr lang="en-US" sz="2000" b="1" dirty="0" smtClean="0">
                <a:solidFill>
                  <a:schemeClr val="accent1">
                    <a:lumMod val="60000"/>
                    <a:lumOff val="40000"/>
                  </a:schemeClr>
                </a:solidFill>
              </a:rPr>
              <a:t>heat</a:t>
            </a:r>
            <a:r>
              <a:rPr lang="sk-SK" sz="2000" b="1" dirty="0" smtClean="0">
                <a:solidFill>
                  <a:schemeClr val="accent1">
                    <a:lumMod val="60000"/>
                    <a:lumOff val="40000"/>
                  </a:schemeClr>
                </a:solidFill>
              </a:rPr>
              <a:t> </a:t>
            </a:r>
            <a:r>
              <a:rPr lang="en-US" sz="2000" b="1" dirty="0" smtClean="0">
                <a:solidFill>
                  <a:schemeClr val="accent1">
                    <a:lumMod val="60000"/>
                    <a:lumOff val="40000"/>
                  </a:schemeClr>
                </a:solidFill>
              </a:rPr>
              <a:t>generator</a:t>
            </a:r>
            <a:endParaRPr lang="en-US" sz="2000" b="1" dirty="0">
              <a:solidFill>
                <a:schemeClr val="accent1">
                  <a:lumMod val="60000"/>
                  <a:lumOff val="40000"/>
                </a:schemeClr>
              </a:solidFill>
            </a:endParaRPr>
          </a:p>
        </p:txBody>
      </p:sp>
      <p:pic>
        <p:nvPicPr>
          <p:cNvPr id="9" name="Picture 4" descr="D:\TECHNOPARK s.r.o\Foto\Objekty\Bana Kirova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49" y="321009"/>
            <a:ext cx="4725329" cy="629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361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265189" y="801670"/>
            <a:ext cx="144459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9</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7"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21634" name="Picture 130" descr="D:\TECHNOPARK s.r.o\Foto\Objekty\Bana Jubilej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99" y="1581263"/>
            <a:ext cx="5860786" cy="4393868"/>
          </a:xfrm>
          <a:prstGeom prst="rect">
            <a:avLst/>
          </a:prstGeom>
          <a:noFill/>
          <a:extLst>
            <a:ext uri="{909E8E84-426E-40DD-AFC4-6F175D3DCCD1}">
              <a14:hiddenFill xmlns:a14="http://schemas.microsoft.com/office/drawing/2010/main">
                <a:solidFill>
                  <a:srgbClr val="FFFFFF"/>
                </a:solidFill>
              </a14:hiddenFill>
            </a:ext>
          </a:extLst>
        </p:spPr>
      </p:pic>
      <p:pic>
        <p:nvPicPr>
          <p:cNvPr id="21635" name="Picture 131" descr="D:\TECHNOPARK s.r.o\Foto\Objekty\Bana Jubile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438" y="1581263"/>
            <a:ext cx="5860786" cy="4393868"/>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1084264" y="1173720"/>
            <a:ext cx="2289557" cy="400110"/>
          </a:xfrm>
          <a:prstGeom prst="rect">
            <a:avLst/>
          </a:prstGeom>
          <a:noFill/>
        </p:spPr>
        <p:txBody>
          <a:bodyPr wrap="square" rtlCol="0">
            <a:spAutoFit/>
          </a:bodyPr>
          <a:lstStyle/>
          <a:p>
            <a:r>
              <a:rPr lang="sk-SK" sz="2000" b="1" dirty="0">
                <a:solidFill>
                  <a:schemeClr val="accent1">
                    <a:lumMod val="60000"/>
                    <a:lumOff val="40000"/>
                  </a:schemeClr>
                </a:solidFill>
              </a:rPr>
              <a:t>A </a:t>
            </a:r>
            <a:r>
              <a:rPr lang="en-US" sz="2000" b="1" dirty="0" smtClean="0">
                <a:solidFill>
                  <a:schemeClr val="accent1">
                    <a:lumMod val="60000"/>
                    <a:lumOff val="40000"/>
                  </a:schemeClr>
                </a:solidFill>
              </a:rPr>
              <a:t>heat</a:t>
            </a:r>
            <a:r>
              <a:rPr lang="sk-SK" sz="2000" b="1" dirty="0" smtClean="0">
                <a:solidFill>
                  <a:schemeClr val="accent1">
                    <a:lumMod val="60000"/>
                    <a:lumOff val="40000"/>
                  </a:schemeClr>
                </a:solidFill>
              </a:rPr>
              <a:t> </a:t>
            </a:r>
            <a:r>
              <a:rPr lang="en-US" sz="2000" b="1" dirty="0" smtClean="0">
                <a:solidFill>
                  <a:schemeClr val="accent1">
                    <a:lumMod val="60000"/>
                    <a:lumOff val="40000"/>
                  </a:schemeClr>
                </a:solidFill>
              </a:rPr>
              <a:t>generator</a:t>
            </a:r>
            <a:endParaRPr lang="en-US" sz="2000" b="1" dirty="0">
              <a:solidFill>
                <a:schemeClr val="accent1">
                  <a:lumMod val="60000"/>
                  <a:lumOff val="40000"/>
                </a:schemeClr>
              </a:solidFill>
            </a:endParaRPr>
          </a:p>
        </p:txBody>
      </p:sp>
    </p:spTree>
    <p:extLst>
      <p:ext uri="{BB962C8B-B14F-4D97-AF65-F5344CB8AC3E}">
        <p14:creationId xmlns:p14="http://schemas.microsoft.com/office/powerpoint/2010/main" val="1513590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k\Desktop\Bombardier\51d69dd25028ce9f451e0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3" y="-27384"/>
            <a:ext cx="12241360"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767376" y="793504"/>
            <a:ext cx="11107353" cy="619272"/>
          </a:xfrm>
          <a:prstGeom prst="rect">
            <a:avLst/>
          </a:prstGeom>
        </p:spPr>
        <p:txBody>
          <a:bodyPr wrap="square">
            <a:spAutoFit/>
          </a:bodyPr>
          <a:lstStyle/>
          <a:p>
            <a:pPr algn="ctr">
              <a:lnSpc>
                <a:spcPct val="107000"/>
              </a:lnSpc>
              <a:spcAft>
                <a:spcPts val="800"/>
              </a:spcAft>
            </a:pPr>
            <a:r>
              <a:rPr lang="en-US" sz="3200" b="1" dirty="0" smtClean="0">
                <a:solidFill>
                  <a:srgbClr val="7030A0"/>
                </a:solidFill>
                <a:ea typeface="Times New Roman" panose="02020603050405020304" pitchFamily="18" charset="0"/>
                <a:cs typeface="Times New Roman" panose="02020603050405020304" pitchFamily="18" charset="0"/>
              </a:rPr>
              <a:t>Bombardier Transportation Czech Republic, </a:t>
            </a:r>
            <a:r>
              <a:rPr lang="en-US" sz="3200" b="1" dirty="0" err="1" smtClean="0">
                <a:solidFill>
                  <a:srgbClr val="7030A0"/>
                </a:solidFill>
                <a:ea typeface="Times New Roman" panose="02020603050405020304" pitchFamily="18" charset="0"/>
                <a:cs typeface="Times New Roman" panose="02020603050405020304" pitchFamily="18" charset="0"/>
              </a:rPr>
              <a:t>a.s</a:t>
            </a:r>
            <a:r>
              <a:rPr lang="en-US" sz="3200" b="1" dirty="0" smtClean="0">
                <a:solidFill>
                  <a:srgbClr val="7030A0"/>
                </a:solidFill>
                <a:ea typeface="Times New Roman" panose="02020603050405020304" pitchFamily="18" charset="0"/>
                <a:cs typeface="Times New Roman" panose="02020603050405020304" pitchFamily="18" charset="0"/>
              </a:rPr>
              <a:t>.</a:t>
            </a:r>
            <a:endParaRPr lang="ru-RU" sz="2000" dirty="0">
              <a:solidFill>
                <a:srgbClr val="7030A0"/>
              </a:solidFill>
              <a:effectLst/>
              <a:ea typeface="Calibri" panose="020F0502020204030204" pitchFamily="34" charset="0"/>
              <a:cs typeface="Times New Roman" panose="02020603050405020304" pitchFamily="18" charset="0"/>
            </a:endParaRPr>
          </a:p>
        </p:txBody>
      </p:sp>
      <p:pic>
        <p:nvPicPr>
          <p:cNvPr id="6"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4"/>
          <p:cNvSpPr/>
          <p:nvPr/>
        </p:nvSpPr>
        <p:spPr>
          <a:xfrm>
            <a:off x="5139383" y="5711184"/>
            <a:ext cx="6851175" cy="553357"/>
          </a:xfrm>
          <a:prstGeom prst="rect">
            <a:avLst/>
          </a:prstGeom>
        </p:spPr>
        <p:txBody>
          <a:bodyPr wrap="square">
            <a:spAutoFit/>
          </a:bodyPr>
          <a:lstStyle/>
          <a:p>
            <a:pPr algn="ctr">
              <a:lnSpc>
                <a:spcPct val="107000"/>
              </a:lnSpc>
              <a:spcAft>
                <a:spcPts val="800"/>
              </a:spcAft>
            </a:pPr>
            <a:r>
              <a:rPr lang="en-US" sz="2800" b="1" dirty="0" smtClean="0">
                <a:solidFill>
                  <a:srgbClr val="00B0F0"/>
                </a:solidFill>
                <a:ea typeface="Times New Roman" panose="02020603050405020304" pitchFamily="18" charset="0"/>
                <a:cs typeface="Times New Roman" panose="02020603050405020304" pitchFamily="18" charset="0"/>
              </a:rPr>
              <a:t>Antifire System SA10.00</a:t>
            </a:r>
            <a:r>
              <a:rPr lang="ru-RU" sz="2800" b="1" dirty="0" smtClean="0">
                <a:solidFill>
                  <a:srgbClr val="00B0F0"/>
                </a:solidFill>
                <a:ea typeface="Times New Roman" panose="02020603050405020304" pitchFamily="18" charset="0"/>
                <a:cs typeface="Times New Roman" panose="02020603050405020304" pitchFamily="18" charset="0"/>
              </a:rPr>
              <a:t>3</a:t>
            </a:r>
            <a:r>
              <a:rPr lang="en-US" sz="2800" b="1" dirty="0" smtClean="0">
                <a:solidFill>
                  <a:srgbClr val="00B0F0"/>
                </a:solidFill>
                <a:ea typeface="Times New Roman" panose="02020603050405020304" pitchFamily="18" charset="0"/>
                <a:cs typeface="Times New Roman" panose="02020603050405020304" pitchFamily="18" charset="0"/>
              </a:rPr>
              <a:t>.0</a:t>
            </a:r>
            <a:r>
              <a:rPr lang="ru-RU" sz="2800" b="1" dirty="0" smtClean="0">
                <a:solidFill>
                  <a:srgbClr val="00B0F0"/>
                </a:solidFill>
                <a:ea typeface="Times New Roman" panose="02020603050405020304" pitchFamily="18" charset="0"/>
                <a:cs typeface="Times New Roman" panose="02020603050405020304" pitchFamily="18" charset="0"/>
              </a:rPr>
              <a:t>2</a:t>
            </a:r>
            <a:r>
              <a:rPr lang="en-US" sz="2800" b="1" dirty="0" smtClean="0">
                <a:solidFill>
                  <a:srgbClr val="00B0F0"/>
                </a:solidFill>
                <a:ea typeface="Times New Roman" panose="02020603050405020304" pitchFamily="18" charset="0"/>
                <a:cs typeface="Times New Roman" panose="02020603050405020304" pitchFamily="18" charset="0"/>
              </a:rPr>
              <a:t>.2016</a:t>
            </a:r>
            <a:endParaRPr lang="ru-RU" sz="2800" dirty="0">
              <a:solidFill>
                <a:srgbClr val="00B0F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57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590764" y="1846090"/>
            <a:ext cx="5410168" cy="2677656"/>
          </a:xfrm>
          <a:prstGeom prst="rect">
            <a:avLst/>
          </a:prstGeom>
        </p:spPr>
        <p:txBody>
          <a:bodyPr wrap="square">
            <a:spAutoFit/>
          </a:bodyPr>
          <a:lstStyle/>
          <a:p>
            <a:r>
              <a:rPr lang="en-GB" sz="2800" b="1" dirty="0">
                <a:solidFill>
                  <a:schemeClr val="bg1"/>
                </a:solidFill>
                <a:effectLst>
                  <a:outerShdw blurRad="38100" dist="38100" dir="2700000" algn="tl">
                    <a:srgbClr val="000000">
                      <a:alpha val="43137"/>
                    </a:srgbClr>
                  </a:outerShdw>
                </a:effectLst>
                <a:cs typeface="Arial" panose="020B0604020202020204" pitchFamily="34" charset="0"/>
              </a:rPr>
              <a:t>1 -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Trunk of a module</a:t>
            </a:r>
            <a:endParaRPr lang="en-GB" sz="2800" b="1" dirty="0">
              <a:solidFill>
                <a:schemeClr val="bg1"/>
              </a:solidFill>
              <a:effectLst>
                <a:outerShdw blurRad="38100" dist="38100" dir="2700000" algn="tl">
                  <a:srgbClr val="000000">
                    <a:alpha val="43137"/>
                  </a:srgbClr>
                </a:outerShdw>
              </a:effectLst>
              <a:cs typeface="Arial" panose="020B0604020202020204" pitchFamily="34" charset="0"/>
            </a:endParaRPr>
          </a:p>
          <a:p>
            <a:r>
              <a:rPr lang="en-GB" sz="2800" b="1" dirty="0">
                <a:solidFill>
                  <a:schemeClr val="bg1"/>
                </a:solidFill>
                <a:effectLst>
                  <a:outerShdw blurRad="38100" dist="38100" dir="2700000" algn="tl">
                    <a:srgbClr val="000000">
                      <a:alpha val="43137"/>
                    </a:srgbClr>
                  </a:outerShdw>
                </a:effectLst>
                <a:cs typeface="Arial" panose="020B0604020202020204" pitchFamily="34" charset="0"/>
              </a:rPr>
              <a:t>2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 Fire extinguishing powder</a:t>
            </a:r>
            <a:endParaRPr lang="en-GB" sz="2800" b="1" dirty="0">
              <a:solidFill>
                <a:schemeClr val="bg1"/>
              </a:solidFill>
              <a:effectLst>
                <a:outerShdw blurRad="38100" dist="38100" dir="2700000" algn="tl">
                  <a:srgbClr val="000000">
                    <a:alpha val="43137"/>
                  </a:srgbClr>
                </a:outerShdw>
              </a:effectLst>
              <a:cs typeface="Arial" panose="020B0604020202020204" pitchFamily="34" charset="0"/>
            </a:endParaRPr>
          </a:p>
          <a:p>
            <a:r>
              <a:rPr lang="en-GB" sz="2800" b="1" dirty="0">
                <a:solidFill>
                  <a:schemeClr val="bg1"/>
                </a:solidFill>
                <a:effectLst>
                  <a:outerShdw blurRad="38100" dist="38100" dir="2700000" algn="tl">
                    <a:srgbClr val="000000">
                      <a:alpha val="43137"/>
                    </a:srgbClr>
                  </a:outerShdw>
                </a:effectLst>
                <a:cs typeface="Arial" panose="020B0604020202020204" pitchFamily="34" charset="0"/>
              </a:rPr>
              <a:t>3 - Cold gas generator</a:t>
            </a:r>
          </a:p>
          <a:p>
            <a:r>
              <a:rPr lang="en-GB" sz="2800" b="1" dirty="0">
                <a:solidFill>
                  <a:schemeClr val="bg1"/>
                </a:solidFill>
                <a:effectLst>
                  <a:outerShdw blurRad="38100" dist="38100" dir="2700000" algn="tl">
                    <a:srgbClr val="000000">
                      <a:alpha val="43137"/>
                    </a:srgbClr>
                  </a:outerShdw>
                </a:effectLst>
                <a:cs typeface="Arial" panose="020B0604020202020204" pitchFamily="34" charset="0"/>
              </a:rPr>
              <a:t>4 -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Electric </a:t>
            </a:r>
            <a:r>
              <a:rPr lang="en-GB" sz="2800" b="1" dirty="0">
                <a:solidFill>
                  <a:schemeClr val="bg1"/>
                </a:solidFill>
                <a:effectLst>
                  <a:outerShdw blurRad="38100" dist="38100" dir="2700000" algn="tl">
                    <a:srgbClr val="000000">
                      <a:alpha val="43137"/>
                    </a:srgbClr>
                  </a:outerShdw>
                </a:effectLst>
                <a:cs typeface="Arial" panose="020B0604020202020204" pitchFamily="34" charset="0"/>
              </a:rPr>
              <a:t>activator</a:t>
            </a:r>
          </a:p>
          <a:p>
            <a:r>
              <a:rPr lang="en-GB" sz="2800" b="1" dirty="0">
                <a:solidFill>
                  <a:schemeClr val="bg1"/>
                </a:solidFill>
                <a:effectLst>
                  <a:outerShdw blurRad="38100" dist="38100" dir="2700000" algn="tl">
                    <a:srgbClr val="000000">
                      <a:alpha val="43137"/>
                    </a:srgbClr>
                  </a:outerShdw>
                </a:effectLst>
                <a:cs typeface="Arial" panose="020B0604020202020204" pitchFamily="34" charset="0"/>
              </a:rPr>
              <a:t>5 -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Dispenser</a:t>
            </a:r>
            <a:endParaRPr lang="en-GB" sz="2800" b="1" dirty="0">
              <a:solidFill>
                <a:schemeClr val="bg1"/>
              </a:solidFill>
              <a:effectLst>
                <a:outerShdw blurRad="38100" dist="38100" dir="2700000" algn="tl">
                  <a:srgbClr val="000000">
                    <a:alpha val="43137"/>
                  </a:srgbClr>
                </a:outerShdw>
              </a:effectLst>
              <a:cs typeface="Arial" panose="020B0604020202020204" pitchFamily="34" charset="0"/>
            </a:endParaRPr>
          </a:p>
          <a:p>
            <a:r>
              <a:rPr lang="en-GB" sz="2800" b="1" dirty="0">
                <a:solidFill>
                  <a:schemeClr val="bg1"/>
                </a:solidFill>
                <a:effectLst>
                  <a:outerShdw blurRad="38100" dist="38100" dir="2700000" algn="tl">
                    <a:srgbClr val="000000">
                      <a:alpha val="43137"/>
                    </a:srgbClr>
                  </a:outerShdw>
                </a:effectLst>
                <a:cs typeface="Arial" panose="020B0604020202020204" pitchFamily="34" charset="0"/>
              </a:rPr>
              <a:t>6 - </a:t>
            </a:r>
            <a:r>
              <a:rPr lang="en-GB" sz="2800" b="1" dirty="0" smtClean="0">
                <a:solidFill>
                  <a:schemeClr val="bg1"/>
                </a:solidFill>
                <a:effectLst>
                  <a:outerShdw blurRad="38100" dist="38100" dir="2700000" algn="tl">
                    <a:srgbClr val="000000">
                      <a:alpha val="43137"/>
                    </a:srgbClr>
                  </a:outerShdw>
                </a:effectLst>
                <a:cs typeface="Arial" panose="020B0604020202020204" pitchFamily="34" charset="0"/>
              </a:rPr>
              <a:t>Membrane</a:t>
            </a:r>
            <a:endParaRPr lang="en-US"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30" name="Прямоугольник 11"/>
          <p:cNvSpPr/>
          <p:nvPr/>
        </p:nvSpPr>
        <p:spPr>
          <a:xfrm>
            <a:off x="3263461" y="550507"/>
            <a:ext cx="6180083"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Construction of a module</a:t>
            </a:r>
            <a:endParaRPr lang="en-US"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grpSp>
        <p:nvGrpSpPr>
          <p:cNvPr id="22" name="Group 21"/>
          <p:cNvGrpSpPr/>
          <p:nvPr/>
        </p:nvGrpSpPr>
        <p:grpSpPr>
          <a:xfrm>
            <a:off x="1569244" y="1631302"/>
            <a:ext cx="5021520" cy="4788188"/>
            <a:chOff x="1569243" y="1631302"/>
            <a:chExt cx="5021520" cy="4788188"/>
          </a:xfrm>
        </p:grpSpPr>
        <p:pic>
          <p:nvPicPr>
            <p:cNvPr id="25" name="Picture 3" descr="H:\TECHNOPARK s.r.o\Foto\MPP-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9243" y="1631302"/>
              <a:ext cx="4525963" cy="418782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flipH="1">
              <a:off x="5280338" y="3219718"/>
              <a:ext cx="643944" cy="505496"/>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164428" y="4700789"/>
              <a:ext cx="930778" cy="79849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043966" y="2704563"/>
              <a:ext cx="1339403" cy="51515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79961" y="2457890"/>
              <a:ext cx="444321" cy="461665"/>
            </a:xfrm>
            <a:prstGeom prst="rect">
              <a:avLst/>
            </a:prstGeom>
            <a:noFill/>
          </p:spPr>
          <p:txBody>
            <a:bodyPr wrap="square" rtlCol="0">
              <a:spAutoFit/>
            </a:bodyPr>
            <a:lstStyle/>
            <a:p>
              <a:r>
                <a:rPr lang="en-US" sz="2400" b="1" dirty="0" smtClean="0">
                  <a:solidFill>
                    <a:schemeClr val="bg1"/>
                  </a:solidFill>
                </a:rPr>
                <a:t>3</a:t>
              </a:r>
              <a:endParaRPr lang="en-US" sz="2400" b="1" dirty="0">
                <a:solidFill>
                  <a:schemeClr val="bg1"/>
                </a:solidFill>
              </a:endParaRPr>
            </a:p>
          </p:txBody>
        </p:sp>
        <p:sp>
          <p:nvSpPr>
            <p:cNvPr id="33" name="TextBox 32"/>
            <p:cNvSpPr txBox="1"/>
            <p:nvPr/>
          </p:nvSpPr>
          <p:spPr>
            <a:xfrm>
              <a:off x="5924282" y="2919555"/>
              <a:ext cx="444321" cy="461665"/>
            </a:xfrm>
            <a:prstGeom prst="rect">
              <a:avLst/>
            </a:prstGeom>
            <a:noFill/>
          </p:spPr>
          <p:txBody>
            <a:bodyPr wrap="square" rtlCol="0">
              <a:spAutoFit/>
            </a:bodyPr>
            <a:lstStyle/>
            <a:p>
              <a:r>
                <a:rPr lang="en-US" sz="2400" b="1" dirty="0" smtClean="0">
                  <a:solidFill>
                    <a:schemeClr val="bg1"/>
                  </a:solidFill>
                </a:rPr>
                <a:t>1</a:t>
              </a:r>
              <a:endParaRPr lang="en-US" sz="2400" b="1" dirty="0">
                <a:solidFill>
                  <a:schemeClr val="bg1"/>
                </a:solidFill>
              </a:endParaRPr>
            </a:p>
          </p:txBody>
        </p:sp>
        <p:sp>
          <p:nvSpPr>
            <p:cNvPr id="34" name="TextBox 33"/>
            <p:cNvSpPr txBox="1"/>
            <p:nvPr/>
          </p:nvSpPr>
          <p:spPr>
            <a:xfrm>
              <a:off x="6146442" y="5357462"/>
              <a:ext cx="444321" cy="461665"/>
            </a:xfrm>
            <a:prstGeom prst="rect">
              <a:avLst/>
            </a:prstGeom>
            <a:noFill/>
          </p:spPr>
          <p:txBody>
            <a:bodyPr wrap="square" rtlCol="0">
              <a:spAutoFit/>
            </a:bodyPr>
            <a:lstStyle/>
            <a:p>
              <a:r>
                <a:rPr lang="en-US" sz="2400" b="1" dirty="0" smtClean="0">
                  <a:solidFill>
                    <a:schemeClr val="bg1"/>
                  </a:solidFill>
                </a:rPr>
                <a:t>2</a:t>
              </a:r>
              <a:endParaRPr lang="en-US" sz="2400" b="1" dirty="0">
                <a:solidFill>
                  <a:schemeClr val="bg1"/>
                </a:solidFill>
              </a:endParaRPr>
            </a:p>
          </p:txBody>
        </p:sp>
        <p:cxnSp>
          <p:nvCxnSpPr>
            <p:cNvPr id="35" name="Straight Arrow Connector 34"/>
            <p:cNvCxnSpPr/>
            <p:nvPr/>
          </p:nvCxnSpPr>
          <p:spPr>
            <a:xfrm flipH="1">
              <a:off x="4816700" y="1916794"/>
              <a:ext cx="566669" cy="285493"/>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389808" y="1641218"/>
              <a:ext cx="444321" cy="461665"/>
            </a:xfrm>
            <a:prstGeom prst="rect">
              <a:avLst/>
            </a:prstGeom>
            <a:noFill/>
            <a:ln>
              <a:noFill/>
            </a:ln>
          </p:spPr>
          <p:txBody>
            <a:bodyPr wrap="square" rtlCol="0">
              <a:spAutoFit/>
            </a:bodyPr>
            <a:lstStyle/>
            <a:p>
              <a:r>
                <a:rPr lang="en-US" sz="2400" b="1" dirty="0" smtClean="0">
                  <a:solidFill>
                    <a:schemeClr val="bg1"/>
                  </a:solidFill>
                </a:rPr>
                <a:t>4</a:t>
              </a:r>
              <a:endParaRPr lang="en-US" sz="2400" b="1" dirty="0">
                <a:solidFill>
                  <a:schemeClr val="bg1"/>
                </a:solidFill>
              </a:endParaRPr>
            </a:p>
          </p:txBody>
        </p:sp>
        <p:cxnSp>
          <p:nvCxnSpPr>
            <p:cNvPr id="37" name="Straight Arrow Connector 36"/>
            <p:cNvCxnSpPr/>
            <p:nvPr/>
          </p:nvCxnSpPr>
          <p:spPr>
            <a:xfrm flipH="1" flipV="1">
              <a:off x="4065911" y="5241701"/>
              <a:ext cx="953037" cy="25757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45487" y="5262410"/>
              <a:ext cx="444321" cy="461665"/>
            </a:xfrm>
            <a:prstGeom prst="rect">
              <a:avLst/>
            </a:prstGeom>
            <a:noFill/>
          </p:spPr>
          <p:txBody>
            <a:bodyPr wrap="square" rtlCol="0">
              <a:spAutoFit/>
            </a:bodyPr>
            <a:lstStyle/>
            <a:p>
              <a:r>
                <a:rPr lang="en-US" sz="2400" b="1" dirty="0" smtClean="0">
                  <a:solidFill>
                    <a:schemeClr val="bg1"/>
                  </a:solidFill>
                </a:rPr>
                <a:t>5</a:t>
              </a:r>
              <a:endParaRPr lang="en-US" sz="2400" b="1" dirty="0">
                <a:solidFill>
                  <a:schemeClr val="bg1"/>
                </a:solidFill>
              </a:endParaRPr>
            </a:p>
          </p:txBody>
        </p:sp>
        <p:cxnSp>
          <p:nvCxnSpPr>
            <p:cNvPr id="39" name="Straight Arrow Connector 38"/>
            <p:cNvCxnSpPr/>
            <p:nvPr/>
          </p:nvCxnSpPr>
          <p:spPr>
            <a:xfrm flipH="1" flipV="1">
              <a:off x="4220870" y="5493242"/>
              <a:ext cx="409652" cy="666156"/>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604508" y="5957825"/>
              <a:ext cx="444321" cy="461665"/>
            </a:xfrm>
            <a:prstGeom prst="rect">
              <a:avLst/>
            </a:prstGeom>
            <a:noFill/>
          </p:spPr>
          <p:txBody>
            <a:bodyPr wrap="square" rtlCol="0">
              <a:spAutoFit/>
            </a:bodyPr>
            <a:lstStyle/>
            <a:p>
              <a:r>
                <a:rPr lang="en-US" sz="2400" b="1" dirty="0" smtClean="0">
                  <a:solidFill>
                    <a:schemeClr val="bg1"/>
                  </a:solidFill>
                </a:rPr>
                <a:t>6</a:t>
              </a:r>
              <a:endParaRPr lang="en-US" sz="2400" b="1" dirty="0">
                <a:solidFill>
                  <a:schemeClr val="bg1"/>
                </a:solidFill>
              </a:endParaRPr>
            </a:p>
          </p:txBody>
        </p:sp>
      </p:grpSp>
      <p:pic>
        <p:nvPicPr>
          <p:cNvPr id="19"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11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9"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TECHNOPARK s.r.o\Foto\Nasy objecty\Бомбардьер\Filter MPH-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59" y="1412776"/>
            <a:ext cx="5306764" cy="530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TECHNOPARK s.r.o\Foto\Nasy objecty\Бомбардьер\Filter MPH-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80" y="1412776"/>
            <a:ext cx="5922777"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2988740" y="4297536"/>
            <a:ext cx="1632181" cy="461665"/>
          </a:xfrm>
          <a:prstGeom prst="rect">
            <a:avLst/>
          </a:prstGeom>
          <a:noFill/>
        </p:spPr>
        <p:txBody>
          <a:bodyPr wrap="square" rtlCol="0">
            <a:spAutoFit/>
          </a:bodyPr>
          <a:lstStyle/>
          <a:p>
            <a:r>
              <a:rPr lang="en-US" sz="2400" b="1" dirty="0" smtClean="0">
                <a:solidFill>
                  <a:schemeClr val="bg1"/>
                </a:solidFill>
              </a:rPr>
              <a:t>MPH-4</a:t>
            </a:r>
            <a:endParaRPr lang="sk-SK" sz="2400" b="1" dirty="0">
              <a:solidFill>
                <a:schemeClr val="bg1"/>
              </a:solidFill>
            </a:endParaRPr>
          </a:p>
        </p:txBody>
      </p:sp>
      <p:cxnSp>
        <p:nvCxnSpPr>
          <p:cNvPr id="7" name="Rovná spojovacia šípka 6"/>
          <p:cNvCxnSpPr/>
          <p:nvPr/>
        </p:nvCxnSpPr>
        <p:spPr>
          <a:xfrm flipH="1">
            <a:off x="2735629" y="4725144"/>
            <a:ext cx="768084" cy="43204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BlokTextu 10"/>
          <p:cNvSpPr txBox="1"/>
          <p:nvPr/>
        </p:nvSpPr>
        <p:spPr>
          <a:xfrm>
            <a:off x="7233186" y="3625304"/>
            <a:ext cx="1632181" cy="461665"/>
          </a:xfrm>
          <a:prstGeom prst="rect">
            <a:avLst/>
          </a:prstGeom>
          <a:noFill/>
        </p:spPr>
        <p:txBody>
          <a:bodyPr wrap="square" rtlCol="0">
            <a:spAutoFit/>
          </a:bodyPr>
          <a:lstStyle/>
          <a:p>
            <a:r>
              <a:rPr lang="en-US" sz="2400" b="1" dirty="0" smtClean="0"/>
              <a:t>MPH-9</a:t>
            </a:r>
            <a:endParaRPr lang="sk-SK" sz="2400" b="1" dirty="0"/>
          </a:p>
        </p:txBody>
      </p:sp>
      <p:cxnSp>
        <p:nvCxnSpPr>
          <p:cNvPr id="10" name="Rovná spojovacia šípka 9"/>
          <p:cNvCxnSpPr/>
          <p:nvPr/>
        </p:nvCxnSpPr>
        <p:spPr>
          <a:xfrm flipV="1">
            <a:off x="7920203" y="2708921"/>
            <a:ext cx="1248139" cy="9163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4"/>
          <p:cNvSpPr/>
          <p:nvPr/>
        </p:nvSpPr>
        <p:spPr>
          <a:xfrm>
            <a:off x="767376" y="793504"/>
            <a:ext cx="11107353" cy="619272"/>
          </a:xfrm>
          <a:prstGeom prst="rect">
            <a:avLst/>
          </a:prstGeom>
        </p:spPr>
        <p:txBody>
          <a:bodyPr wrap="square">
            <a:spAutoFit/>
          </a:bodyPr>
          <a:lstStyle/>
          <a:p>
            <a:pPr algn="ctr">
              <a:lnSpc>
                <a:spcPct val="107000"/>
              </a:lnSpc>
              <a:spcAft>
                <a:spcPts val="800"/>
              </a:spcAft>
            </a:pPr>
            <a:r>
              <a:rPr lang="en-US" sz="3200" b="1" dirty="0" smtClean="0">
                <a:solidFill>
                  <a:srgbClr val="00B0F0"/>
                </a:solidFill>
                <a:ea typeface="Times New Roman" panose="02020603050405020304" pitchFamily="18" charset="0"/>
                <a:cs typeface="Times New Roman" panose="02020603050405020304" pitchFamily="18" charset="0"/>
              </a:rPr>
              <a:t>Bombardier Transportation Czech Republic, </a:t>
            </a:r>
            <a:r>
              <a:rPr lang="en-US" sz="3200" b="1" dirty="0" err="1" smtClean="0">
                <a:solidFill>
                  <a:srgbClr val="00B0F0"/>
                </a:solidFill>
                <a:ea typeface="Times New Roman" panose="02020603050405020304" pitchFamily="18" charset="0"/>
                <a:cs typeface="Times New Roman" panose="02020603050405020304" pitchFamily="18" charset="0"/>
              </a:rPr>
              <a:t>a.s</a:t>
            </a:r>
            <a:r>
              <a:rPr lang="en-US" sz="3200" b="1" dirty="0" smtClean="0">
                <a:solidFill>
                  <a:srgbClr val="00B0F0"/>
                </a:solidFill>
                <a:ea typeface="Times New Roman" panose="02020603050405020304" pitchFamily="18" charset="0"/>
                <a:cs typeface="Times New Roman" panose="02020603050405020304" pitchFamily="18" charset="0"/>
              </a:rPr>
              <a:t>.</a:t>
            </a:r>
            <a:endParaRPr lang="ru-RU" sz="2000" dirty="0">
              <a:solidFill>
                <a:srgbClr val="00B0F0"/>
              </a:solidFill>
              <a:effectLst/>
              <a:ea typeface="Calibri" panose="020F0502020204030204" pitchFamily="34" charset="0"/>
              <a:cs typeface="Times New Roman" panose="02020603050405020304" pitchFamily="18" charset="0"/>
            </a:endParaRPr>
          </a:p>
        </p:txBody>
      </p:sp>
      <p:sp>
        <p:nvSpPr>
          <p:cNvPr id="17" name="Rectangle 1"/>
          <p:cNvSpPr>
            <a:spLocks noChangeArrowheads="1"/>
          </p:cNvSpPr>
          <p:nvPr/>
        </p:nvSpPr>
        <p:spPr bwMode="auto">
          <a:xfrm>
            <a:off x="7152118" y="6121810"/>
            <a:ext cx="4516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k-SK" sz="3200" b="1" u="none" strike="noStrike" cap="none" normalizeH="0" baseline="0" dirty="0" smtClean="0">
                <a:ln>
                  <a:noFill/>
                </a:ln>
                <a:solidFill>
                  <a:srgbClr val="00206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Made in Slovakia</a:t>
            </a:r>
            <a:endParaRPr kumimoji="0" lang="ru-RU" sz="3200" b="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8" name="Picture 2" descr="C:\Users\Vik\Desktop\Foto TPS-01\Герб Словакии мал.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2912" y="265606"/>
            <a:ext cx="584565" cy="5654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TECHNOPARK s.r.o\Foto\New logo Sapfir light 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4"/>
          <p:cNvSpPr/>
          <p:nvPr/>
        </p:nvSpPr>
        <p:spPr>
          <a:xfrm>
            <a:off x="5439779" y="5301209"/>
            <a:ext cx="6851175" cy="553357"/>
          </a:xfrm>
          <a:prstGeom prst="rect">
            <a:avLst/>
          </a:prstGeom>
        </p:spPr>
        <p:txBody>
          <a:bodyPr wrap="square">
            <a:spAutoFit/>
          </a:bodyPr>
          <a:lstStyle/>
          <a:p>
            <a:pPr algn="ctr">
              <a:lnSpc>
                <a:spcPct val="107000"/>
              </a:lnSpc>
              <a:spcAft>
                <a:spcPts val="800"/>
              </a:spcAft>
            </a:pPr>
            <a:r>
              <a:rPr lang="en-US" sz="2800" b="1" dirty="0" smtClean="0">
                <a:solidFill>
                  <a:srgbClr val="002060"/>
                </a:solidFill>
                <a:ea typeface="Times New Roman" panose="02020603050405020304" pitchFamily="18" charset="0"/>
                <a:cs typeface="Times New Roman" panose="02020603050405020304" pitchFamily="18" charset="0"/>
              </a:rPr>
              <a:t>Antifire System SA10.00</a:t>
            </a:r>
            <a:r>
              <a:rPr lang="ru-RU" sz="2800" b="1" dirty="0" smtClean="0">
                <a:solidFill>
                  <a:srgbClr val="002060"/>
                </a:solidFill>
                <a:ea typeface="Times New Roman" panose="02020603050405020304" pitchFamily="18" charset="0"/>
                <a:cs typeface="Times New Roman" panose="02020603050405020304" pitchFamily="18" charset="0"/>
              </a:rPr>
              <a:t>3</a:t>
            </a:r>
            <a:r>
              <a:rPr lang="en-US" sz="2800" b="1" dirty="0" smtClean="0">
                <a:solidFill>
                  <a:srgbClr val="002060"/>
                </a:solidFill>
                <a:ea typeface="Times New Roman" panose="02020603050405020304" pitchFamily="18" charset="0"/>
                <a:cs typeface="Times New Roman" panose="02020603050405020304" pitchFamily="18" charset="0"/>
              </a:rPr>
              <a:t>.0</a:t>
            </a:r>
            <a:r>
              <a:rPr lang="ru-RU" sz="2800" b="1" dirty="0" smtClean="0">
                <a:solidFill>
                  <a:srgbClr val="002060"/>
                </a:solidFill>
                <a:ea typeface="Times New Roman" panose="02020603050405020304" pitchFamily="18" charset="0"/>
                <a:cs typeface="Times New Roman" panose="02020603050405020304" pitchFamily="18" charset="0"/>
              </a:rPr>
              <a:t>2</a:t>
            </a:r>
            <a:r>
              <a:rPr lang="en-US" sz="2800" b="1" dirty="0" smtClean="0">
                <a:solidFill>
                  <a:srgbClr val="002060"/>
                </a:solidFill>
                <a:ea typeface="Times New Roman" panose="02020603050405020304" pitchFamily="18" charset="0"/>
                <a:cs typeface="Times New Roman" panose="02020603050405020304" pitchFamily="18" charset="0"/>
              </a:rPr>
              <a:t>.2016</a:t>
            </a:r>
            <a:endParaRPr lang="ru-RU" sz="28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063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k\Desktop\Hyundai Czech\Фото\Foto 001 Hyundai DYMOS Cze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51585" y="205887"/>
            <a:ext cx="8438119" cy="685124"/>
          </a:xfrm>
          <a:prstGeom prst="rect">
            <a:avLst/>
          </a:prstGeom>
        </p:spPr>
        <p:txBody>
          <a:bodyPr wrap="square">
            <a:spAutoFit/>
          </a:bodyPr>
          <a:lstStyle/>
          <a:p>
            <a:pPr algn="ctr">
              <a:lnSpc>
                <a:spcPct val="107000"/>
              </a:lnSpc>
              <a:spcAft>
                <a:spcPts val="800"/>
              </a:spcAft>
            </a:pPr>
            <a:r>
              <a:rPr lang="sk-SK" sz="3600" b="1" dirty="0" err="1" smtClean="0">
                <a:solidFill>
                  <a:srgbClr val="002060"/>
                </a:solidFill>
                <a:ea typeface="Times New Roman" panose="02020603050405020304" pitchFamily="18" charset="0"/>
                <a:cs typeface="Times New Roman" panose="02020603050405020304" pitchFamily="18" charset="0"/>
              </a:rPr>
              <a:t>Hyundai</a:t>
            </a:r>
            <a:r>
              <a:rPr lang="sk-SK" sz="3600" b="1" dirty="0" smtClean="0">
                <a:solidFill>
                  <a:srgbClr val="002060"/>
                </a:solidFill>
                <a:ea typeface="Times New Roman" panose="02020603050405020304" pitchFamily="18" charset="0"/>
                <a:cs typeface="Times New Roman" panose="02020603050405020304" pitchFamily="18" charset="0"/>
              </a:rPr>
              <a:t> DYMOS </a:t>
            </a:r>
            <a:r>
              <a:rPr lang="en-US" sz="3600" b="1" dirty="0">
                <a:solidFill>
                  <a:srgbClr val="002060"/>
                </a:solidFill>
                <a:ea typeface="Times New Roman" panose="02020603050405020304" pitchFamily="18" charset="0"/>
                <a:cs typeface="Times New Roman" panose="02020603050405020304" pitchFamily="18" charset="0"/>
              </a:rPr>
              <a:t>Czech</a:t>
            </a:r>
            <a:r>
              <a:rPr lang="sk-SK" sz="3600" b="1" dirty="0" smtClean="0">
                <a:solidFill>
                  <a:srgbClr val="002060"/>
                </a:solidFill>
                <a:ea typeface="Times New Roman" panose="02020603050405020304" pitchFamily="18" charset="0"/>
                <a:cs typeface="Times New Roman" panose="02020603050405020304" pitchFamily="18" charset="0"/>
              </a:rPr>
              <a:t> s.r.o</a:t>
            </a:r>
            <a:r>
              <a:rPr lang="en-US" sz="3600" b="1" dirty="0" smtClean="0">
                <a:solidFill>
                  <a:srgbClr val="002060"/>
                </a:solidFill>
                <a:ea typeface="Times New Roman" panose="02020603050405020304" pitchFamily="18" charset="0"/>
                <a:cs typeface="Times New Roman" panose="02020603050405020304" pitchFamily="18" charset="0"/>
              </a:rPr>
              <a:t>.</a:t>
            </a:r>
            <a:endParaRPr lang="ru-RU" sz="3600" dirty="0">
              <a:solidFill>
                <a:srgbClr val="002060"/>
              </a:solidFill>
              <a:effectLst/>
              <a:ea typeface="Calibri" panose="020F0502020204030204" pitchFamily="34" charset="0"/>
              <a:cs typeface="Times New Roman" panose="02020603050405020304" pitchFamily="18" charset="0"/>
            </a:endParaRPr>
          </a:p>
        </p:txBody>
      </p:sp>
      <p:pic>
        <p:nvPicPr>
          <p:cNvPr id="6"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Vik\Desktop\Foto TPS-01\Герб Словакии мал.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8662" y="227902"/>
            <a:ext cx="584565" cy="56541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4"/>
          <p:cNvSpPr/>
          <p:nvPr/>
        </p:nvSpPr>
        <p:spPr>
          <a:xfrm>
            <a:off x="3851106" y="5301208"/>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B0F0"/>
                </a:solidFill>
                <a:ea typeface="Times New Roman" panose="02020603050405020304" pitchFamily="18" charset="0"/>
                <a:cs typeface="Times New Roman" panose="02020603050405020304" pitchFamily="18" charset="0"/>
              </a:rPr>
              <a:t>Antifire System</a:t>
            </a:r>
            <a:r>
              <a:rPr lang="ru-RU" sz="3200" b="1" dirty="0" smtClean="0">
                <a:solidFill>
                  <a:srgbClr val="00B0F0"/>
                </a:solidFill>
                <a:ea typeface="Times New Roman" panose="02020603050405020304" pitchFamily="18" charset="0"/>
                <a:cs typeface="Times New Roman" panose="02020603050405020304" pitchFamily="18" charset="0"/>
              </a:rPr>
              <a:t> </a:t>
            </a:r>
            <a:r>
              <a:rPr lang="en-US" sz="3200" b="1" dirty="0" smtClean="0">
                <a:solidFill>
                  <a:srgbClr val="00B0F0"/>
                </a:solidFill>
                <a:ea typeface="Times New Roman" panose="02020603050405020304" pitchFamily="18" charset="0"/>
                <a:cs typeface="Times New Roman" panose="02020603050405020304" pitchFamily="18" charset="0"/>
              </a:rPr>
              <a:t>SA10.00</a:t>
            </a:r>
            <a:r>
              <a:rPr lang="ru-RU" sz="3200" b="1" dirty="0" smtClean="0">
                <a:solidFill>
                  <a:srgbClr val="00B0F0"/>
                </a:solidFill>
                <a:ea typeface="Times New Roman" panose="02020603050405020304" pitchFamily="18" charset="0"/>
                <a:cs typeface="Times New Roman" panose="02020603050405020304" pitchFamily="18" charset="0"/>
              </a:rPr>
              <a:t>8</a:t>
            </a:r>
            <a:r>
              <a:rPr lang="en-US" sz="3200" b="1" dirty="0" smtClean="0">
                <a:solidFill>
                  <a:srgbClr val="00B0F0"/>
                </a:solidFill>
                <a:ea typeface="Times New Roman" panose="02020603050405020304" pitchFamily="18" charset="0"/>
                <a:cs typeface="Times New Roman" panose="02020603050405020304" pitchFamily="18" charset="0"/>
              </a:rPr>
              <a:t>.01.2016</a:t>
            </a:r>
            <a:endParaRPr lang="ru-RU" sz="2000" dirty="0">
              <a:solidFill>
                <a:srgbClr val="00B0F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9876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351585" y="205888"/>
            <a:ext cx="8438119" cy="685124"/>
          </a:xfrm>
          <a:prstGeom prst="rect">
            <a:avLst/>
          </a:prstGeom>
        </p:spPr>
        <p:txBody>
          <a:bodyPr wrap="square">
            <a:spAutoFit/>
          </a:bodyPr>
          <a:lstStyle/>
          <a:p>
            <a:pPr algn="ctr">
              <a:lnSpc>
                <a:spcPct val="107000"/>
              </a:lnSpc>
              <a:spcAft>
                <a:spcPts val="800"/>
              </a:spcAft>
            </a:pPr>
            <a:r>
              <a:rPr lang="sk-SK" sz="3600" b="1" dirty="0" err="1" smtClean="0">
                <a:solidFill>
                  <a:srgbClr val="00B0F0"/>
                </a:solidFill>
                <a:ea typeface="Times New Roman" panose="02020603050405020304" pitchFamily="18" charset="0"/>
                <a:cs typeface="Times New Roman" panose="02020603050405020304" pitchFamily="18" charset="0"/>
              </a:rPr>
              <a:t>Hyundai</a:t>
            </a:r>
            <a:r>
              <a:rPr lang="sk-SK" sz="3600" b="1" dirty="0" smtClean="0">
                <a:solidFill>
                  <a:srgbClr val="00B0F0"/>
                </a:solidFill>
                <a:ea typeface="Times New Roman" panose="02020603050405020304" pitchFamily="18" charset="0"/>
                <a:cs typeface="Times New Roman" panose="02020603050405020304" pitchFamily="18" charset="0"/>
              </a:rPr>
              <a:t> DYMOS </a:t>
            </a:r>
            <a:r>
              <a:rPr lang="en-US" sz="3600" b="1" dirty="0">
                <a:solidFill>
                  <a:srgbClr val="00B0F0"/>
                </a:solidFill>
                <a:ea typeface="Times New Roman" panose="02020603050405020304" pitchFamily="18" charset="0"/>
                <a:cs typeface="Times New Roman" panose="02020603050405020304" pitchFamily="18" charset="0"/>
              </a:rPr>
              <a:t>Czech</a:t>
            </a:r>
            <a:r>
              <a:rPr lang="sk-SK" sz="3600" b="1" dirty="0" smtClean="0">
                <a:solidFill>
                  <a:srgbClr val="00B0F0"/>
                </a:solidFill>
                <a:ea typeface="Times New Roman" panose="02020603050405020304" pitchFamily="18" charset="0"/>
                <a:cs typeface="Times New Roman" panose="02020603050405020304" pitchFamily="18" charset="0"/>
              </a:rPr>
              <a:t> s.r.o</a:t>
            </a:r>
            <a:r>
              <a:rPr lang="en-US" sz="3600" b="1" dirty="0" smtClean="0">
                <a:solidFill>
                  <a:srgbClr val="00B0F0"/>
                </a:solidFill>
                <a:ea typeface="Times New Roman" panose="02020603050405020304" pitchFamily="18" charset="0"/>
                <a:cs typeface="Times New Roman" panose="02020603050405020304" pitchFamily="18" charset="0"/>
              </a:rPr>
              <a:t>.</a:t>
            </a:r>
            <a:endParaRPr lang="ru-RU" sz="3600" dirty="0">
              <a:solidFill>
                <a:srgbClr val="00B0F0"/>
              </a:solidFill>
              <a:effectLst/>
              <a:ea typeface="Calibri" panose="020F0502020204030204" pitchFamily="34" charset="0"/>
              <a:cs typeface="Times New Roman" panose="02020603050405020304" pitchFamily="18" charset="0"/>
            </a:endParaRPr>
          </a:p>
        </p:txBody>
      </p:sp>
      <p:pic>
        <p:nvPicPr>
          <p:cNvPr id="4099" name="Picture 3" descr="C:\Users\Vik\Desktop\Hyundai Czech\Фото\Foto 05 MPH-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892" y="980728"/>
            <a:ext cx="5169097" cy="52565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Vik\Desktop\Hyundai Czech\Фото\Foto 14 MPH-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857" y="980728"/>
            <a:ext cx="4669089" cy="525658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4"/>
          <p:cNvSpPr/>
          <p:nvPr/>
        </p:nvSpPr>
        <p:spPr>
          <a:xfrm>
            <a:off x="2534582" y="6220592"/>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a:t>
            </a:r>
            <a:r>
              <a:rPr lang="ru-RU" sz="3200" b="1" dirty="0" smtClean="0">
                <a:solidFill>
                  <a:srgbClr val="002060"/>
                </a:solidFill>
                <a:ea typeface="Times New Roman" panose="02020603050405020304" pitchFamily="18" charset="0"/>
                <a:cs typeface="Times New Roman" panose="02020603050405020304" pitchFamily="18" charset="0"/>
              </a:rPr>
              <a:t>8</a:t>
            </a:r>
            <a:r>
              <a:rPr lang="en-US" sz="3200" b="1" dirty="0" smtClean="0">
                <a:solidFill>
                  <a:srgbClr val="002060"/>
                </a:solidFill>
                <a:ea typeface="Times New Roman" panose="02020603050405020304" pitchFamily="18" charset="0"/>
                <a:cs typeface="Times New Roman" panose="02020603050405020304" pitchFamily="18" charset="0"/>
              </a:rPr>
              <a:t>.01.2016</a:t>
            </a:r>
            <a:endParaRPr lang="ru-RU" sz="20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8291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385121" y="205887"/>
            <a:ext cx="8438119" cy="685124"/>
          </a:xfrm>
          <a:prstGeom prst="rect">
            <a:avLst/>
          </a:prstGeom>
        </p:spPr>
        <p:txBody>
          <a:bodyPr wrap="square">
            <a:spAutoFit/>
          </a:bodyPr>
          <a:lstStyle/>
          <a:p>
            <a:pPr algn="ctr">
              <a:lnSpc>
                <a:spcPct val="107000"/>
              </a:lnSpc>
              <a:spcAft>
                <a:spcPts val="800"/>
              </a:spcAft>
            </a:pPr>
            <a:r>
              <a:rPr lang="sk-SK" sz="3600" b="1" dirty="0" err="1" smtClean="0">
                <a:solidFill>
                  <a:srgbClr val="00B0F0"/>
                </a:solidFill>
                <a:ea typeface="Times New Roman" panose="02020603050405020304" pitchFamily="18" charset="0"/>
                <a:cs typeface="Times New Roman" panose="02020603050405020304" pitchFamily="18" charset="0"/>
              </a:rPr>
              <a:t>Hyundai</a:t>
            </a:r>
            <a:r>
              <a:rPr lang="sk-SK" sz="3600" b="1" dirty="0" smtClean="0">
                <a:solidFill>
                  <a:srgbClr val="00B0F0"/>
                </a:solidFill>
                <a:ea typeface="Times New Roman" panose="02020603050405020304" pitchFamily="18" charset="0"/>
                <a:cs typeface="Times New Roman" panose="02020603050405020304" pitchFamily="18" charset="0"/>
              </a:rPr>
              <a:t> DYMOS </a:t>
            </a:r>
            <a:r>
              <a:rPr lang="en-US" sz="3600" b="1" dirty="0">
                <a:solidFill>
                  <a:srgbClr val="00B0F0"/>
                </a:solidFill>
                <a:ea typeface="Times New Roman" panose="02020603050405020304" pitchFamily="18" charset="0"/>
                <a:cs typeface="Times New Roman" panose="02020603050405020304" pitchFamily="18" charset="0"/>
              </a:rPr>
              <a:t>Czech</a:t>
            </a:r>
            <a:r>
              <a:rPr lang="sk-SK" sz="3600" b="1" dirty="0" smtClean="0">
                <a:solidFill>
                  <a:srgbClr val="00B0F0"/>
                </a:solidFill>
                <a:ea typeface="Times New Roman" panose="02020603050405020304" pitchFamily="18" charset="0"/>
                <a:cs typeface="Times New Roman" panose="02020603050405020304" pitchFamily="18" charset="0"/>
              </a:rPr>
              <a:t> s.r.o</a:t>
            </a:r>
            <a:r>
              <a:rPr lang="en-US" sz="3600" b="1" dirty="0" smtClean="0">
                <a:solidFill>
                  <a:srgbClr val="00B0F0"/>
                </a:solidFill>
                <a:ea typeface="Times New Roman" panose="02020603050405020304" pitchFamily="18" charset="0"/>
                <a:cs typeface="Times New Roman" panose="02020603050405020304" pitchFamily="18" charset="0"/>
              </a:rPr>
              <a:t>.</a:t>
            </a:r>
            <a:endParaRPr lang="ru-RU" sz="3600" dirty="0">
              <a:solidFill>
                <a:srgbClr val="00B0F0"/>
              </a:solidFill>
              <a:effectLst/>
              <a:ea typeface="Calibri" panose="020F0502020204030204" pitchFamily="34" charset="0"/>
              <a:cs typeface="Times New Roman" panose="02020603050405020304" pitchFamily="18" charset="0"/>
            </a:endParaRPr>
          </a:p>
        </p:txBody>
      </p:sp>
      <p:pic>
        <p:nvPicPr>
          <p:cNvPr id="10" name="Picture 2" descr="C:\Users\Vik\Desktop\Hyundai Czech\Фото\Foto 01 MPH-1-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560" y="864720"/>
            <a:ext cx="10048720" cy="501255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4"/>
          <p:cNvSpPr/>
          <p:nvPr/>
        </p:nvSpPr>
        <p:spPr>
          <a:xfrm>
            <a:off x="2385121" y="5910954"/>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a:t>
            </a:r>
            <a:r>
              <a:rPr lang="ru-RU" sz="3200" b="1" dirty="0" smtClean="0">
                <a:solidFill>
                  <a:srgbClr val="002060"/>
                </a:solidFill>
                <a:ea typeface="Times New Roman" panose="02020603050405020304" pitchFamily="18" charset="0"/>
                <a:cs typeface="Times New Roman" panose="02020603050405020304" pitchFamily="18" charset="0"/>
              </a:rPr>
              <a:t>8</a:t>
            </a:r>
            <a:r>
              <a:rPr lang="en-US" sz="3200" b="1" dirty="0" smtClean="0">
                <a:solidFill>
                  <a:srgbClr val="002060"/>
                </a:solidFill>
                <a:ea typeface="Times New Roman" panose="02020603050405020304" pitchFamily="18" charset="0"/>
                <a:cs typeface="Times New Roman" panose="02020603050405020304" pitchFamily="18" charset="0"/>
              </a:rPr>
              <a:t>.01.2016</a:t>
            </a:r>
            <a:endParaRPr lang="ru-RU" sz="20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7922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385121" y="205887"/>
            <a:ext cx="8438119" cy="685124"/>
          </a:xfrm>
          <a:prstGeom prst="rect">
            <a:avLst/>
          </a:prstGeom>
        </p:spPr>
        <p:txBody>
          <a:bodyPr wrap="square">
            <a:spAutoFit/>
          </a:bodyPr>
          <a:lstStyle/>
          <a:p>
            <a:pPr algn="ctr">
              <a:lnSpc>
                <a:spcPct val="107000"/>
              </a:lnSpc>
              <a:spcAft>
                <a:spcPts val="800"/>
              </a:spcAft>
            </a:pPr>
            <a:r>
              <a:rPr lang="sk-SK" sz="3600" b="1" dirty="0" err="1" smtClean="0">
                <a:solidFill>
                  <a:srgbClr val="00B0F0"/>
                </a:solidFill>
                <a:ea typeface="Times New Roman" panose="02020603050405020304" pitchFamily="18" charset="0"/>
                <a:cs typeface="Times New Roman" panose="02020603050405020304" pitchFamily="18" charset="0"/>
              </a:rPr>
              <a:t>Hyundai</a:t>
            </a:r>
            <a:r>
              <a:rPr lang="sk-SK" sz="3600" b="1" dirty="0" smtClean="0">
                <a:solidFill>
                  <a:srgbClr val="00B0F0"/>
                </a:solidFill>
                <a:ea typeface="Times New Roman" panose="02020603050405020304" pitchFamily="18" charset="0"/>
                <a:cs typeface="Times New Roman" panose="02020603050405020304" pitchFamily="18" charset="0"/>
              </a:rPr>
              <a:t> DYMOS </a:t>
            </a:r>
            <a:r>
              <a:rPr lang="en-US" sz="3600" b="1" dirty="0">
                <a:solidFill>
                  <a:srgbClr val="00B0F0"/>
                </a:solidFill>
                <a:ea typeface="Times New Roman" panose="02020603050405020304" pitchFamily="18" charset="0"/>
                <a:cs typeface="Times New Roman" panose="02020603050405020304" pitchFamily="18" charset="0"/>
              </a:rPr>
              <a:t>Czech</a:t>
            </a:r>
            <a:r>
              <a:rPr lang="sk-SK" sz="3600" b="1" dirty="0" smtClean="0">
                <a:solidFill>
                  <a:srgbClr val="00B0F0"/>
                </a:solidFill>
                <a:ea typeface="Times New Roman" panose="02020603050405020304" pitchFamily="18" charset="0"/>
                <a:cs typeface="Times New Roman" panose="02020603050405020304" pitchFamily="18" charset="0"/>
              </a:rPr>
              <a:t> s.r.o</a:t>
            </a:r>
            <a:r>
              <a:rPr lang="en-US" sz="3600" b="1" dirty="0" smtClean="0">
                <a:solidFill>
                  <a:srgbClr val="00B0F0"/>
                </a:solidFill>
                <a:ea typeface="Times New Roman" panose="02020603050405020304" pitchFamily="18" charset="0"/>
                <a:cs typeface="Times New Roman" panose="02020603050405020304" pitchFamily="18" charset="0"/>
              </a:rPr>
              <a:t>.</a:t>
            </a:r>
            <a:endParaRPr lang="ru-RU" sz="3600" dirty="0">
              <a:solidFill>
                <a:srgbClr val="00B0F0"/>
              </a:solidFill>
              <a:effectLst/>
              <a:ea typeface="Calibri" panose="020F0502020204030204" pitchFamily="34" charset="0"/>
              <a:cs typeface="Times New Roman" panose="02020603050405020304" pitchFamily="18" charset="0"/>
            </a:endParaRPr>
          </a:p>
        </p:txBody>
      </p:sp>
      <p:pic>
        <p:nvPicPr>
          <p:cNvPr id="7" name="Picture 4" descr="C:\Users\Vik\Desktop\Hyundai Czech\Фото\Foto 22.1 MPH-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938" y="891584"/>
            <a:ext cx="6399180" cy="2910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Vik\Desktop\Hyundai Czech\Фото\Foto 21 MPH-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381" y="908646"/>
            <a:ext cx="4320281" cy="52281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Vik\Desktop\Hyundai Czech\Фото\Foto 12 MPH-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938" y="3948582"/>
            <a:ext cx="1968972" cy="221672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Vik\Desktop\Hyundai Czech\Фото\Foto 11 MPH-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0200" y="3948582"/>
            <a:ext cx="1943672" cy="2188238"/>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4"/>
          <p:cNvSpPr/>
          <p:nvPr/>
        </p:nvSpPr>
        <p:spPr>
          <a:xfrm>
            <a:off x="2084282" y="6222654"/>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a:t>
            </a:r>
            <a:r>
              <a:rPr lang="ru-RU" sz="3200" b="1" dirty="0" smtClean="0">
                <a:solidFill>
                  <a:srgbClr val="002060"/>
                </a:solidFill>
                <a:ea typeface="Times New Roman" panose="02020603050405020304" pitchFamily="18" charset="0"/>
                <a:cs typeface="Times New Roman" panose="02020603050405020304" pitchFamily="18" charset="0"/>
              </a:rPr>
              <a:t>8</a:t>
            </a:r>
            <a:r>
              <a:rPr lang="en-US" sz="3200" b="1" dirty="0" smtClean="0">
                <a:solidFill>
                  <a:srgbClr val="002060"/>
                </a:solidFill>
                <a:ea typeface="Times New Roman" panose="02020603050405020304" pitchFamily="18" charset="0"/>
                <a:cs typeface="Times New Roman" panose="02020603050405020304" pitchFamily="18" charset="0"/>
              </a:rPr>
              <a:t>.01.2016</a:t>
            </a:r>
            <a:endParaRPr lang="ru-RU" sz="2000" dirty="0">
              <a:solidFill>
                <a:srgbClr val="002060"/>
              </a:solidFill>
              <a:effectLst/>
              <a:ea typeface="Calibri" panose="020F0502020204030204" pitchFamily="34" charset="0"/>
              <a:cs typeface="Times New Roman" panose="02020603050405020304" pitchFamily="18" charset="0"/>
            </a:endParaRPr>
          </a:p>
        </p:txBody>
      </p:sp>
      <p:pic>
        <p:nvPicPr>
          <p:cNvPr id="1026" name="Picture 2" descr="C:\Users\Vik\Desktop\Hyundai Czech\Фото\Foto 15 MPH-4.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7201" y="3948583"/>
            <a:ext cx="1922363" cy="216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09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www.antifire.org/db/img/Pr_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4" y="2424733"/>
            <a:ext cx="5056505" cy="3785157"/>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http://www.garantgroup.com/sysfiles/tungus9-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300" y="2486024"/>
            <a:ext cx="5685856" cy="378515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7177472" y="1003521"/>
            <a:ext cx="288918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9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9" name="Прямоугольник 8"/>
          <p:cNvSpPr/>
          <p:nvPr/>
        </p:nvSpPr>
        <p:spPr>
          <a:xfrm>
            <a:off x="1696435" y="1003521"/>
            <a:ext cx="288918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6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7"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10" name="BlokTextu 9"/>
          <p:cNvSpPr txBox="1"/>
          <p:nvPr/>
        </p:nvSpPr>
        <p:spPr>
          <a:xfrm>
            <a:off x="6393990" y="1912496"/>
            <a:ext cx="4918842" cy="400110"/>
          </a:xfrm>
          <a:prstGeom prst="rect">
            <a:avLst/>
          </a:prstGeom>
          <a:noFill/>
        </p:spPr>
        <p:txBody>
          <a:bodyPr wrap="square" rtlCol="0">
            <a:spAutoFit/>
          </a:bodyPr>
          <a:lstStyle/>
          <a:p>
            <a:r>
              <a:rPr lang="sk-SK" sz="2000" b="1" dirty="0" err="1">
                <a:solidFill>
                  <a:schemeClr val="accent1">
                    <a:lumMod val="60000"/>
                    <a:lumOff val="40000"/>
                  </a:schemeClr>
                </a:solidFill>
              </a:rPr>
              <a:t>Stock</a:t>
            </a:r>
            <a:r>
              <a:rPr lang="sk-SK" sz="2000" b="1" dirty="0">
                <a:solidFill>
                  <a:schemeClr val="accent1">
                    <a:lumMod val="60000"/>
                    <a:lumOff val="40000"/>
                  </a:schemeClr>
                </a:solidFill>
              </a:rPr>
              <a:t> </a:t>
            </a:r>
            <a:r>
              <a:rPr lang="sk-SK" sz="2000" b="1" dirty="0" err="1">
                <a:solidFill>
                  <a:schemeClr val="accent1">
                    <a:lumMod val="60000"/>
                    <a:lumOff val="40000"/>
                  </a:schemeClr>
                </a:solidFill>
              </a:rPr>
              <a:t>Judetul</a:t>
            </a:r>
            <a:r>
              <a:rPr lang="sk-SK" sz="2000" b="1" dirty="0">
                <a:solidFill>
                  <a:schemeClr val="accent1">
                    <a:lumMod val="60000"/>
                    <a:lumOff val="40000"/>
                  </a:schemeClr>
                </a:solidFill>
              </a:rPr>
              <a:t> </a:t>
            </a:r>
            <a:r>
              <a:rPr lang="sk-SK" sz="2000" b="1" dirty="0" err="1">
                <a:solidFill>
                  <a:schemeClr val="accent1">
                    <a:lumMod val="60000"/>
                    <a:lumOff val="40000"/>
                  </a:schemeClr>
                </a:solidFill>
              </a:rPr>
              <a:t>Mures</a:t>
            </a:r>
            <a:r>
              <a:rPr lang="sk-SK" sz="2000" b="1" dirty="0">
                <a:solidFill>
                  <a:schemeClr val="accent1">
                    <a:lumMod val="60000"/>
                    <a:lumOff val="40000"/>
                  </a:schemeClr>
                </a:solidFill>
              </a:rPr>
              <a:t>, </a:t>
            </a:r>
            <a:r>
              <a:rPr lang="sk-SK" sz="2000" b="1" dirty="0" err="1">
                <a:solidFill>
                  <a:schemeClr val="accent1">
                    <a:lumMod val="60000"/>
                    <a:lumOff val="40000"/>
                  </a:schemeClr>
                </a:solidFill>
              </a:rPr>
              <a:t>Romania</a:t>
            </a:r>
            <a:endParaRPr lang="sk-SK" sz="2000" b="1" dirty="0">
              <a:solidFill>
                <a:schemeClr val="accent1">
                  <a:lumMod val="60000"/>
                  <a:lumOff val="40000"/>
                </a:schemeClr>
              </a:solidFill>
            </a:endParaRPr>
          </a:p>
        </p:txBody>
      </p:sp>
      <p:sp>
        <p:nvSpPr>
          <p:cNvPr id="11" name="BlokTextu 10"/>
          <p:cNvSpPr txBox="1"/>
          <p:nvPr/>
        </p:nvSpPr>
        <p:spPr>
          <a:xfrm>
            <a:off x="530998" y="1912496"/>
            <a:ext cx="5167663" cy="400110"/>
          </a:xfrm>
          <a:prstGeom prst="rect">
            <a:avLst/>
          </a:prstGeom>
          <a:noFill/>
        </p:spPr>
        <p:txBody>
          <a:bodyPr wrap="square" rtlCol="0">
            <a:spAutoFit/>
          </a:bodyPr>
          <a:lstStyle/>
          <a:p>
            <a:r>
              <a:rPr lang="en-US" sz="2000" b="1" dirty="0">
                <a:solidFill>
                  <a:schemeClr val="accent1">
                    <a:lumMod val="60000"/>
                    <a:lumOff val="40000"/>
                  </a:schemeClr>
                </a:solidFill>
              </a:rPr>
              <a:t>The production line in </a:t>
            </a:r>
            <a:r>
              <a:rPr lang="en-US" sz="2000" b="1" dirty="0" err="1">
                <a:solidFill>
                  <a:schemeClr val="accent1">
                    <a:lumMod val="60000"/>
                    <a:lumOff val="40000"/>
                  </a:schemeClr>
                </a:solidFill>
              </a:rPr>
              <a:t>Judetul</a:t>
            </a:r>
            <a:r>
              <a:rPr lang="en-US" sz="2000" b="1" dirty="0">
                <a:solidFill>
                  <a:schemeClr val="accent1">
                    <a:lumMod val="60000"/>
                    <a:lumOff val="40000"/>
                  </a:schemeClr>
                </a:solidFill>
              </a:rPr>
              <a:t> </a:t>
            </a:r>
            <a:r>
              <a:rPr lang="en-US" sz="2000" b="1" dirty="0" err="1">
                <a:solidFill>
                  <a:schemeClr val="accent1">
                    <a:lumMod val="60000"/>
                    <a:lumOff val="40000"/>
                  </a:schemeClr>
                </a:solidFill>
              </a:rPr>
              <a:t>Mures</a:t>
            </a:r>
            <a:r>
              <a:rPr lang="en-US" sz="2000" b="1" dirty="0">
                <a:solidFill>
                  <a:schemeClr val="accent1">
                    <a:lumMod val="60000"/>
                    <a:lumOff val="40000"/>
                  </a:schemeClr>
                </a:solidFill>
              </a:rPr>
              <a:t>, Romania</a:t>
            </a:r>
            <a:endParaRPr lang="sk-SK" sz="2000" b="1" dirty="0">
              <a:solidFill>
                <a:schemeClr val="accent1">
                  <a:lumMod val="60000"/>
                  <a:lumOff val="40000"/>
                </a:schemeClr>
              </a:solidFill>
            </a:endParaRPr>
          </a:p>
        </p:txBody>
      </p:sp>
    </p:spTree>
    <p:extLst>
      <p:ext uri="{BB962C8B-B14F-4D97-AF65-F5344CB8AC3E}">
        <p14:creationId xmlns:p14="http://schemas.microsoft.com/office/powerpoint/2010/main" val="8476807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www.z96.ru/powder/g/tungus_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07" y="1840706"/>
            <a:ext cx="5554608" cy="416595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z96.ru/powder/g/tungus_1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607" y="1825625"/>
            <a:ext cx="5598062" cy="419854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813016" y="1029578"/>
            <a:ext cx="288918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ea typeface="Times New Roman" panose="02020603050405020304" pitchFamily="18" charset="0"/>
                <a:cs typeface="Times New Roman" panose="02020603050405020304" pitchFamily="18" charset="0"/>
              </a:rPr>
              <a:t>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6 </a:t>
            </a: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6"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0369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528848" y="736142"/>
            <a:ext cx="288918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6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368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841" y="2007427"/>
            <a:ext cx="5555197" cy="45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D:\TECHNOPARK s.r.o\Foto\Objekty\Garaz MPH-4 + T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35" y="2007426"/>
            <a:ext cx="5748073" cy="457656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7"/>
          <p:cNvSpPr/>
          <p:nvPr/>
        </p:nvSpPr>
        <p:spPr>
          <a:xfrm>
            <a:off x="1765780" y="736141"/>
            <a:ext cx="288918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4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7" name="BlokTextu 6"/>
          <p:cNvSpPr txBox="1"/>
          <p:nvPr/>
        </p:nvSpPr>
        <p:spPr>
          <a:xfrm>
            <a:off x="450390" y="1501489"/>
            <a:ext cx="4918842" cy="400110"/>
          </a:xfrm>
          <a:prstGeom prst="rect">
            <a:avLst/>
          </a:prstGeom>
          <a:noFill/>
        </p:spPr>
        <p:txBody>
          <a:bodyPr wrap="square" rtlCol="0">
            <a:spAutoFit/>
          </a:bodyPr>
          <a:lstStyle/>
          <a:p>
            <a:r>
              <a:rPr lang="sk-SK" sz="2000" b="1" dirty="0" err="1">
                <a:solidFill>
                  <a:schemeClr val="accent1">
                    <a:lumMod val="60000"/>
                    <a:lumOff val="40000"/>
                  </a:schemeClr>
                </a:solidFill>
              </a:rPr>
              <a:t>Garage</a:t>
            </a:r>
            <a:r>
              <a:rPr lang="sk-SK" sz="2000" b="1" dirty="0">
                <a:solidFill>
                  <a:schemeClr val="accent1">
                    <a:lumMod val="60000"/>
                    <a:lumOff val="40000"/>
                  </a:schemeClr>
                </a:solidFill>
              </a:rPr>
              <a:t> in Nitra, Slovakia</a:t>
            </a:r>
          </a:p>
        </p:txBody>
      </p:sp>
      <p:sp>
        <p:nvSpPr>
          <p:cNvPr id="10" name="BlokTextu 9"/>
          <p:cNvSpPr txBox="1"/>
          <p:nvPr/>
        </p:nvSpPr>
        <p:spPr>
          <a:xfrm>
            <a:off x="6195841" y="1515764"/>
            <a:ext cx="4918842" cy="400110"/>
          </a:xfrm>
          <a:prstGeom prst="rect">
            <a:avLst/>
          </a:prstGeom>
          <a:noFill/>
        </p:spPr>
        <p:txBody>
          <a:bodyPr wrap="square" rtlCol="0">
            <a:spAutoFit/>
          </a:bodyPr>
          <a:lstStyle/>
          <a:p>
            <a:r>
              <a:rPr lang="en-US" sz="2000" b="1" dirty="0">
                <a:solidFill>
                  <a:schemeClr val="accent1">
                    <a:lumMod val="60000"/>
                    <a:lumOff val="40000"/>
                  </a:schemeClr>
                </a:solidFill>
              </a:rPr>
              <a:t>The generation container in Czech Republic</a:t>
            </a:r>
            <a:endParaRPr lang="sk-SK" sz="2000" b="1" dirty="0">
              <a:solidFill>
                <a:schemeClr val="accent1">
                  <a:lumMod val="60000"/>
                  <a:lumOff val="40000"/>
                </a:schemeClr>
              </a:solidFill>
            </a:endParaRPr>
          </a:p>
        </p:txBody>
      </p:sp>
    </p:spTree>
    <p:extLst>
      <p:ext uri="{BB962C8B-B14F-4D97-AF65-F5344CB8AC3E}">
        <p14:creationId xmlns:p14="http://schemas.microsoft.com/office/powerpoint/2010/main" val="30201267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844389" y="802024"/>
            <a:ext cx="1580644"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ea typeface="Times New Roman" panose="02020603050405020304" pitchFamily="18" charset="0"/>
                <a:cs typeface="Times New Roman" panose="02020603050405020304" pitchFamily="18" charset="0"/>
              </a:rPr>
              <a:t>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a:t>
            </a:r>
            <a:r>
              <a:rPr lang="sk-SK" sz="2800" b="1" dirty="0">
                <a:solidFill>
                  <a:srgbClr val="00B0F0"/>
                </a:solidFill>
                <a:ea typeface="Times New Roman" panose="02020603050405020304" pitchFamily="18" charset="0"/>
                <a:cs typeface="Times New Roman" panose="02020603050405020304" pitchFamily="18" charset="0"/>
              </a:rPr>
              <a:t>6</a:t>
            </a:r>
            <a:r>
              <a:rPr lang="en-US" sz="2800" b="1" dirty="0" smtClean="0">
                <a:solidFill>
                  <a:srgbClr val="00B0F0"/>
                </a:solidFill>
                <a:effectLst/>
                <a:ea typeface="Times New Roman" panose="02020603050405020304" pitchFamily="18" charset="0"/>
                <a:cs typeface="Times New Roman" panose="02020603050405020304" pitchFamily="18" charset="0"/>
              </a:rPr>
              <a:t> </a:t>
            </a:r>
            <a:endParaRPr lang="ru-RU" sz="2800" dirty="0">
              <a:solidFill>
                <a:srgbClr val="00B0F0"/>
              </a:solidFill>
              <a:effectLst/>
              <a:ea typeface="Calibri" panose="020F0502020204030204" pitchFamily="34" charset="0"/>
              <a:cs typeface="Times New Roman" panose="02020603050405020304" pitchFamily="18" charset="0"/>
            </a:endParaRPr>
          </a:p>
        </p:txBody>
      </p:sp>
      <p:pic>
        <p:nvPicPr>
          <p:cNvPr id="6" name="Picture 10" descr="http://www.antifire.org/db/img/kazahstan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997940"/>
            <a:ext cx="5285105" cy="3956280"/>
          </a:xfrm>
          <a:prstGeom prst="rect">
            <a:avLst/>
          </a:prstGeom>
          <a:noFill/>
          <a:extLst>
            <a:ext uri="{909E8E84-426E-40DD-AFC4-6F175D3DCCD1}">
              <a14:hiddenFill xmlns:a14="http://schemas.microsoft.com/office/drawing/2010/main">
                <a:solidFill>
                  <a:srgbClr val="FFFFFF"/>
                </a:solidFill>
              </a14:hiddenFill>
            </a:ext>
          </a:extLst>
        </p:spPr>
      </p:pic>
      <p:sp>
        <p:nvSpPr>
          <p:cNvPr id="7" name="BlokTextu 6"/>
          <p:cNvSpPr txBox="1"/>
          <p:nvPr/>
        </p:nvSpPr>
        <p:spPr>
          <a:xfrm>
            <a:off x="304799" y="1597830"/>
            <a:ext cx="4918842" cy="400110"/>
          </a:xfrm>
          <a:prstGeom prst="rect">
            <a:avLst/>
          </a:prstGeom>
          <a:noFill/>
        </p:spPr>
        <p:txBody>
          <a:bodyPr wrap="square" rtlCol="0">
            <a:spAutoFit/>
          </a:bodyPr>
          <a:lstStyle/>
          <a:p>
            <a:r>
              <a:rPr lang="en-US" sz="2000" b="1" dirty="0">
                <a:solidFill>
                  <a:schemeClr val="accent1">
                    <a:lumMod val="60000"/>
                    <a:lumOff val="40000"/>
                  </a:schemeClr>
                </a:solidFill>
              </a:rPr>
              <a:t>Warehouse in Pardubice, Czech Republic</a:t>
            </a:r>
            <a:endParaRPr lang="sk-SK" sz="2000" b="1" dirty="0">
              <a:solidFill>
                <a:schemeClr val="accent1">
                  <a:lumMod val="60000"/>
                  <a:lumOff val="40000"/>
                </a:schemeClr>
              </a:solidFill>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954292283"/>
              </p:ext>
            </p:extLst>
          </p:nvPr>
        </p:nvGraphicFramePr>
        <p:xfrm>
          <a:off x="6132513" y="2041956"/>
          <a:ext cx="5265956" cy="3928959"/>
        </p:xfrm>
        <a:graphic>
          <a:graphicData uri="http://schemas.openxmlformats.org/presentationml/2006/ole">
            <mc:AlternateContent xmlns:mc="http://schemas.openxmlformats.org/markup-compatibility/2006">
              <mc:Choice xmlns:v="urn:schemas-microsoft-com:vml" Requires="v">
                <p:oleObj spid="_x0000_s25611" name="Image" r:id="rId5" imgW="3301587" imgH="2463492" progId="Photoshop.Image.13">
                  <p:embed/>
                </p:oleObj>
              </mc:Choice>
              <mc:Fallback>
                <p:oleObj name="Image" r:id="rId5" imgW="3301587" imgH="2463492" progId="Photoshop.Image.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513" y="2041956"/>
                        <a:ext cx="5265956" cy="3928959"/>
                      </a:xfrm>
                      <a:prstGeom prst="rect">
                        <a:avLst/>
                      </a:prstGeom>
                      <a:noFill/>
                      <a:ln>
                        <a:noFill/>
                      </a:ln>
                    </p:spPr>
                  </p:pic>
                </p:oleObj>
              </mc:Fallback>
            </mc:AlternateContent>
          </a:graphicData>
        </a:graphic>
      </p:graphicFrame>
      <p:sp>
        <p:nvSpPr>
          <p:cNvPr id="9" name="Прямоугольник 6"/>
          <p:cNvSpPr/>
          <p:nvPr/>
        </p:nvSpPr>
        <p:spPr>
          <a:xfrm>
            <a:off x="8341031" y="802025"/>
            <a:ext cx="2174570"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ea typeface="Times New Roman" panose="02020603050405020304" pitchFamily="18" charset="0"/>
                <a:cs typeface="Times New Roman" panose="02020603050405020304" pitchFamily="18" charset="0"/>
              </a:rPr>
              <a:t> </a:t>
            </a:r>
            <a:r>
              <a:rPr lang="ru-RU" sz="2800" b="1" dirty="0" smtClean="0">
                <a:solidFill>
                  <a:srgbClr val="00B0F0"/>
                </a:solidFill>
                <a:effectLst/>
                <a:ea typeface="Times New Roman" panose="02020603050405020304" pitchFamily="18" charset="0"/>
                <a:cs typeface="Times New Roman" panose="02020603050405020304" pitchFamily="18" charset="0"/>
              </a:rPr>
              <a:t>-</a:t>
            </a:r>
            <a:r>
              <a:rPr lang="en-US" sz="2800" b="1" dirty="0" smtClean="0">
                <a:solidFill>
                  <a:srgbClr val="00B0F0"/>
                </a:solidFill>
                <a:effectLst/>
                <a:ea typeface="Times New Roman" panose="02020603050405020304" pitchFamily="18" charset="0"/>
                <a:cs typeface="Times New Roman" panose="02020603050405020304" pitchFamily="18" charset="0"/>
              </a:rPr>
              <a:t> </a:t>
            </a:r>
            <a:r>
              <a:rPr lang="en-US" sz="2800" b="1" dirty="0" smtClean="0">
                <a:solidFill>
                  <a:srgbClr val="00B0F0"/>
                </a:solidFill>
                <a:ea typeface="Times New Roman" panose="02020603050405020304" pitchFamily="18" charset="0"/>
                <a:cs typeface="Times New Roman" panose="02020603050405020304" pitchFamily="18" charset="0"/>
              </a:rPr>
              <a:t>24</a:t>
            </a:r>
            <a:endParaRPr lang="ru-RU" sz="2000" dirty="0">
              <a:solidFill>
                <a:srgbClr val="00B0F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748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68036" y="230023"/>
            <a:ext cx="210937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TPS – S – 01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9"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73741860" descr="D:\TECHNOPARK s.r.o\Foto\Sklad 1.jpg"/>
          <p:cNvPicPr/>
          <p:nvPr/>
        </p:nvPicPr>
        <p:blipFill>
          <a:blip r:embed="rId4">
            <a:extLst>
              <a:ext uri="{28A0092B-C50C-407E-A947-70E740481C1C}">
                <a14:useLocalDpi xmlns:a14="http://schemas.microsoft.com/office/drawing/2010/main" val="0"/>
              </a:ext>
            </a:extLst>
          </a:blip>
          <a:srcRect/>
          <a:stretch>
            <a:fillRect/>
          </a:stretch>
        </p:blipFill>
        <p:spPr bwMode="auto">
          <a:xfrm>
            <a:off x="1221541" y="1103586"/>
            <a:ext cx="4548637" cy="5502166"/>
          </a:xfrm>
          <a:prstGeom prst="rect">
            <a:avLst/>
          </a:prstGeom>
          <a:noFill/>
          <a:ln>
            <a:noFill/>
          </a:ln>
        </p:spPr>
      </p:pic>
      <p:graphicFrame>
        <p:nvGraphicFramePr>
          <p:cNvPr id="2" name="Objekt 1"/>
          <p:cNvGraphicFramePr>
            <a:graphicFrameLocks noChangeAspect="1"/>
          </p:cNvGraphicFramePr>
          <p:nvPr>
            <p:extLst>
              <p:ext uri="{D42A27DB-BD31-4B8C-83A1-F6EECF244321}">
                <p14:modId xmlns:p14="http://schemas.microsoft.com/office/powerpoint/2010/main" val="1007036280"/>
              </p:ext>
            </p:extLst>
          </p:nvPr>
        </p:nvGraphicFramePr>
        <p:xfrm>
          <a:off x="6716110" y="457200"/>
          <a:ext cx="5182203" cy="6129338"/>
        </p:xfrm>
        <a:graphic>
          <a:graphicData uri="http://schemas.openxmlformats.org/presentationml/2006/ole">
            <mc:AlternateContent xmlns:mc="http://schemas.openxmlformats.org/markup-compatibility/2006">
              <mc:Choice xmlns:v="urn:schemas-microsoft-com:vml" Requires="v">
                <p:oleObj spid="_x0000_s26635" name="Image" r:id="rId5" imgW="4444444" imgH="5942857" progId="Photoshop.Image.13">
                  <p:embed/>
                </p:oleObj>
              </mc:Choice>
              <mc:Fallback>
                <p:oleObj name="Image" r:id="rId5" imgW="4444444" imgH="5942857" progId="Photoshop.Image.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6110" y="457200"/>
                        <a:ext cx="5182203" cy="61293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765176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693844" y="1464229"/>
            <a:ext cx="4269555" cy="4469622"/>
          </a:xfrm>
          <a:prstGeom prst="rect">
            <a:avLst/>
          </a:prstGeom>
        </p:spPr>
        <p:txBody>
          <a:bodyPr wrap="square">
            <a:spAutoFit/>
          </a:bodyPr>
          <a:lstStyle/>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1 -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Trunk of a module</a:t>
            </a:r>
            <a:endPar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2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Fire extinguishing powder</a:t>
            </a:r>
            <a:endPar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3 - Cold gas generator</a:t>
            </a: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4 -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Dispenser</a:t>
            </a:r>
            <a:endPar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5 -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Membrane</a:t>
            </a:r>
            <a:endPar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6 -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Electrical </a:t>
            </a: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box</a:t>
            </a: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8 -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Electrical </a:t>
            </a: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input</a:t>
            </a: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9 -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Mount </a:t>
            </a: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cover</a:t>
            </a:r>
          </a:p>
          <a:p>
            <a:pPr>
              <a:lnSpc>
                <a:spcPct val="107000"/>
              </a:lnSpc>
              <a:spcAft>
                <a:spcPts val="800"/>
              </a:spcAft>
            </a:pPr>
            <a:r>
              <a:rPr lang="en-GB"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10 - </a:t>
            </a:r>
            <a:r>
              <a:rPr lang="en-GB"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Console</a:t>
            </a:r>
            <a:endParaRPr lang="ru-RU" sz="2400"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33" name="Прямоугольник 11"/>
          <p:cNvSpPr/>
          <p:nvPr/>
        </p:nvSpPr>
        <p:spPr>
          <a:xfrm>
            <a:off x="3263462" y="550507"/>
            <a:ext cx="5108028"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Construction </a:t>
            </a:r>
            <a:r>
              <a:rPr lang="en-US" sz="2800" b="1" dirty="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of a module</a:t>
            </a:r>
          </a:p>
        </p:txBody>
      </p:sp>
      <p:grpSp>
        <p:nvGrpSpPr>
          <p:cNvPr id="35" name="Group 34"/>
          <p:cNvGrpSpPr/>
          <p:nvPr/>
        </p:nvGrpSpPr>
        <p:grpSpPr>
          <a:xfrm>
            <a:off x="546759" y="1398979"/>
            <a:ext cx="6842942" cy="4597829"/>
            <a:chOff x="546759" y="1398979"/>
            <a:chExt cx="6842942" cy="4597829"/>
          </a:xfrm>
        </p:grpSpPr>
        <p:pic>
          <p:nvPicPr>
            <p:cNvPr id="36" name="Picture 3" descr="H:\TECHNOPARK s.r.o\Foto\MPP 6 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807" y="1477809"/>
              <a:ext cx="6285894" cy="4166246"/>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885718" y="2782614"/>
              <a:ext cx="487230" cy="323193"/>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6759" y="2456109"/>
              <a:ext cx="338959" cy="461665"/>
            </a:xfrm>
            <a:prstGeom prst="rect">
              <a:avLst/>
            </a:prstGeom>
            <a:noFill/>
          </p:spPr>
          <p:txBody>
            <a:bodyPr wrap="square" rtlCol="0">
              <a:spAutoFit/>
            </a:bodyPr>
            <a:lstStyle/>
            <a:p>
              <a:r>
                <a:rPr lang="en-US" sz="2400" b="1" dirty="0" smtClean="0">
                  <a:solidFill>
                    <a:schemeClr val="bg1"/>
                  </a:solidFill>
                </a:rPr>
                <a:t>1</a:t>
              </a:r>
              <a:endParaRPr lang="en-US" sz="2400" b="1" dirty="0">
                <a:solidFill>
                  <a:schemeClr val="bg1"/>
                </a:solidFill>
              </a:endParaRPr>
            </a:p>
          </p:txBody>
        </p:sp>
        <p:cxnSp>
          <p:nvCxnSpPr>
            <p:cNvPr id="39" name="Straight Arrow Connector 38"/>
            <p:cNvCxnSpPr/>
            <p:nvPr/>
          </p:nvCxnSpPr>
          <p:spPr>
            <a:xfrm flipH="1" flipV="1">
              <a:off x="3476296" y="4430110"/>
              <a:ext cx="770458" cy="362607"/>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209964" y="4577650"/>
              <a:ext cx="338959" cy="461665"/>
            </a:xfrm>
            <a:prstGeom prst="rect">
              <a:avLst/>
            </a:prstGeom>
            <a:noFill/>
          </p:spPr>
          <p:txBody>
            <a:bodyPr wrap="square" rtlCol="0">
              <a:spAutoFit/>
            </a:bodyPr>
            <a:lstStyle/>
            <a:p>
              <a:r>
                <a:rPr lang="en-US" sz="2400" b="1" dirty="0" smtClean="0">
                  <a:solidFill>
                    <a:schemeClr val="bg1"/>
                  </a:solidFill>
                </a:rPr>
                <a:t>2</a:t>
              </a:r>
              <a:endParaRPr lang="en-US" sz="2400" b="1" dirty="0">
                <a:solidFill>
                  <a:schemeClr val="bg1"/>
                </a:solidFill>
              </a:endParaRPr>
            </a:p>
          </p:txBody>
        </p:sp>
        <p:cxnSp>
          <p:nvCxnSpPr>
            <p:cNvPr id="41" name="Straight Arrow Connector 40"/>
            <p:cNvCxnSpPr/>
            <p:nvPr/>
          </p:nvCxnSpPr>
          <p:spPr>
            <a:xfrm flipV="1">
              <a:off x="1103807" y="3783724"/>
              <a:ext cx="1308317" cy="1255591"/>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85718" y="4918844"/>
              <a:ext cx="338959" cy="461665"/>
            </a:xfrm>
            <a:prstGeom prst="rect">
              <a:avLst/>
            </a:prstGeom>
            <a:noFill/>
          </p:spPr>
          <p:txBody>
            <a:bodyPr wrap="square" rtlCol="0">
              <a:spAutoFit/>
            </a:bodyPr>
            <a:lstStyle/>
            <a:p>
              <a:r>
                <a:rPr lang="en-US" sz="2400" b="1" dirty="0" smtClean="0">
                  <a:solidFill>
                    <a:schemeClr val="bg1"/>
                  </a:solidFill>
                </a:rPr>
                <a:t>3</a:t>
              </a:r>
              <a:endParaRPr lang="en-US" sz="2400" b="1" dirty="0">
                <a:solidFill>
                  <a:schemeClr val="bg1"/>
                </a:solidFill>
              </a:endParaRPr>
            </a:p>
          </p:txBody>
        </p:sp>
        <p:cxnSp>
          <p:nvCxnSpPr>
            <p:cNvPr id="43" name="Straight Arrow Connector 42"/>
            <p:cNvCxnSpPr/>
            <p:nvPr/>
          </p:nvCxnSpPr>
          <p:spPr>
            <a:xfrm flipV="1">
              <a:off x="1709355" y="4745421"/>
              <a:ext cx="654159" cy="635088"/>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370396" y="5296428"/>
              <a:ext cx="338959" cy="461665"/>
            </a:xfrm>
            <a:prstGeom prst="rect">
              <a:avLst/>
            </a:prstGeom>
            <a:noFill/>
          </p:spPr>
          <p:txBody>
            <a:bodyPr wrap="square" rtlCol="0">
              <a:spAutoFit/>
            </a:bodyPr>
            <a:lstStyle/>
            <a:p>
              <a:r>
                <a:rPr lang="en-US" sz="2400" b="1" dirty="0" smtClean="0">
                  <a:solidFill>
                    <a:schemeClr val="bg1"/>
                  </a:solidFill>
                </a:rPr>
                <a:t>4</a:t>
              </a:r>
              <a:endParaRPr lang="en-US" sz="2400" b="1" dirty="0">
                <a:solidFill>
                  <a:schemeClr val="bg1"/>
                </a:solidFill>
              </a:endParaRPr>
            </a:p>
          </p:txBody>
        </p:sp>
        <p:cxnSp>
          <p:nvCxnSpPr>
            <p:cNvPr id="45" name="Straight Arrow Connector 44"/>
            <p:cNvCxnSpPr/>
            <p:nvPr/>
          </p:nvCxnSpPr>
          <p:spPr>
            <a:xfrm flipH="1" flipV="1">
              <a:off x="2711670" y="4918845"/>
              <a:ext cx="236481" cy="60841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829910" y="5535143"/>
              <a:ext cx="338959" cy="461665"/>
            </a:xfrm>
            <a:prstGeom prst="rect">
              <a:avLst/>
            </a:prstGeom>
            <a:noFill/>
          </p:spPr>
          <p:txBody>
            <a:bodyPr wrap="square" rtlCol="0">
              <a:spAutoFit/>
            </a:bodyPr>
            <a:lstStyle/>
            <a:p>
              <a:r>
                <a:rPr lang="en-US" sz="2400" b="1" dirty="0" smtClean="0">
                  <a:solidFill>
                    <a:schemeClr val="bg1"/>
                  </a:solidFill>
                </a:rPr>
                <a:t>5</a:t>
              </a:r>
              <a:endParaRPr lang="en-US" sz="2400" b="1" dirty="0">
                <a:solidFill>
                  <a:schemeClr val="bg1"/>
                </a:solidFill>
              </a:endParaRPr>
            </a:p>
          </p:txBody>
        </p:sp>
        <p:cxnSp>
          <p:nvCxnSpPr>
            <p:cNvPr id="47" name="Straight Arrow Connector 46"/>
            <p:cNvCxnSpPr/>
            <p:nvPr/>
          </p:nvCxnSpPr>
          <p:spPr>
            <a:xfrm flipH="1" flipV="1">
              <a:off x="2948151" y="4918844"/>
              <a:ext cx="666092" cy="304208"/>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614242" y="5039315"/>
              <a:ext cx="595722" cy="461665"/>
            </a:xfrm>
            <a:prstGeom prst="rect">
              <a:avLst/>
            </a:prstGeom>
            <a:noFill/>
          </p:spPr>
          <p:txBody>
            <a:bodyPr wrap="square" rtlCol="0">
              <a:spAutoFit/>
            </a:bodyPr>
            <a:lstStyle/>
            <a:p>
              <a:r>
                <a:rPr lang="en-US" sz="2400" b="1" dirty="0" smtClean="0">
                  <a:solidFill>
                    <a:schemeClr val="bg1"/>
                  </a:solidFill>
                </a:rPr>
                <a:t>11</a:t>
              </a:r>
              <a:endParaRPr lang="en-US" sz="2400" b="1" dirty="0">
                <a:solidFill>
                  <a:schemeClr val="bg1"/>
                </a:solidFill>
              </a:endParaRPr>
            </a:p>
          </p:txBody>
        </p:sp>
        <p:cxnSp>
          <p:nvCxnSpPr>
            <p:cNvPr id="49" name="Straight Arrow Connector 48"/>
            <p:cNvCxnSpPr/>
            <p:nvPr/>
          </p:nvCxnSpPr>
          <p:spPr>
            <a:xfrm>
              <a:off x="2036434" y="1806309"/>
              <a:ext cx="77486" cy="46166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866954" y="1423474"/>
              <a:ext cx="338959" cy="461665"/>
            </a:xfrm>
            <a:prstGeom prst="rect">
              <a:avLst/>
            </a:prstGeom>
            <a:noFill/>
          </p:spPr>
          <p:txBody>
            <a:bodyPr wrap="square" rtlCol="0">
              <a:spAutoFit/>
            </a:bodyPr>
            <a:lstStyle/>
            <a:p>
              <a:r>
                <a:rPr lang="en-US" sz="2400" b="1" dirty="0" smtClean="0">
                  <a:solidFill>
                    <a:schemeClr val="bg1"/>
                  </a:solidFill>
                </a:rPr>
                <a:t>6</a:t>
              </a:r>
              <a:endParaRPr lang="en-US" sz="2400" b="1" dirty="0">
                <a:solidFill>
                  <a:schemeClr val="bg1"/>
                </a:solidFill>
              </a:endParaRPr>
            </a:p>
          </p:txBody>
        </p:sp>
        <p:cxnSp>
          <p:nvCxnSpPr>
            <p:cNvPr id="51" name="Straight Arrow Connector 50"/>
            <p:cNvCxnSpPr/>
            <p:nvPr/>
          </p:nvCxnSpPr>
          <p:spPr>
            <a:xfrm>
              <a:off x="1539875" y="1806309"/>
              <a:ext cx="169480" cy="54049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372948" y="1433980"/>
              <a:ext cx="338959" cy="461665"/>
            </a:xfrm>
            <a:prstGeom prst="rect">
              <a:avLst/>
            </a:prstGeom>
            <a:noFill/>
          </p:spPr>
          <p:txBody>
            <a:bodyPr wrap="square" rtlCol="0">
              <a:spAutoFit/>
            </a:bodyPr>
            <a:lstStyle/>
            <a:p>
              <a:r>
                <a:rPr lang="en-US" sz="2400" b="1" dirty="0" smtClean="0">
                  <a:solidFill>
                    <a:schemeClr val="bg1"/>
                  </a:solidFill>
                </a:rPr>
                <a:t>8</a:t>
              </a:r>
              <a:endParaRPr lang="en-US" sz="2400" b="1" dirty="0">
                <a:solidFill>
                  <a:schemeClr val="bg1"/>
                </a:solidFill>
              </a:endParaRPr>
            </a:p>
          </p:txBody>
        </p:sp>
        <p:cxnSp>
          <p:nvCxnSpPr>
            <p:cNvPr id="53" name="Straight Arrow Connector 52"/>
            <p:cNvCxnSpPr/>
            <p:nvPr/>
          </p:nvCxnSpPr>
          <p:spPr>
            <a:xfrm flipH="1">
              <a:off x="2412124" y="1664812"/>
              <a:ext cx="536027" cy="372329"/>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18016" y="1418214"/>
              <a:ext cx="338959" cy="461665"/>
            </a:xfrm>
            <a:prstGeom prst="rect">
              <a:avLst/>
            </a:prstGeom>
            <a:noFill/>
          </p:spPr>
          <p:txBody>
            <a:bodyPr wrap="square" rtlCol="0">
              <a:spAutoFit/>
            </a:bodyPr>
            <a:lstStyle/>
            <a:p>
              <a:r>
                <a:rPr lang="en-US" sz="2400" b="1" dirty="0" smtClean="0">
                  <a:solidFill>
                    <a:schemeClr val="bg1"/>
                  </a:solidFill>
                </a:rPr>
                <a:t>9</a:t>
              </a:r>
              <a:endParaRPr lang="en-US" sz="2400" b="1" dirty="0">
                <a:solidFill>
                  <a:schemeClr val="bg1"/>
                </a:solidFill>
              </a:endParaRPr>
            </a:p>
          </p:txBody>
        </p:sp>
        <p:cxnSp>
          <p:nvCxnSpPr>
            <p:cNvPr id="55" name="Straight Arrow Connector 54"/>
            <p:cNvCxnSpPr/>
            <p:nvPr/>
          </p:nvCxnSpPr>
          <p:spPr>
            <a:xfrm flipH="1" flipV="1">
              <a:off x="2999389" y="2346804"/>
              <a:ext cx="476907" cy="340137"/>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493402" y="2513398"/>
              <a:ext cx="338959" cy="461665"/>
            </a:xfrm>
            <a:prstGeom prst="rect">
              <a:avLst/>
            </a:prstGeom>
            <a:noFill/>
          </p:spPr>
          <p:txBody>
            <a:bodyPr wrap="square" rtlCol="0">
              <a:spAutoFit/>
            </a:bodyPr>
            <a:lstStyle/>
            <a:p>
              <a:r>
                <a:rPr lang="en-US" sz="2400" b="1" dirty="0" smtClean="0">
                  <a:solidFill>
                    <a:schemeClr val="bg1"/>
                  </a:solidFill>
                </a:rPr>
                <a:t>7</a:t>
              </a:r>
              <a:endParaRPr lang="en-US" sz="2400" b="1" dirty="0">
                <a:solidFill>
                  <a:schemeClr val="bg1"/>
                </a:solidFill>
              </a:endParaRPr>
            </a:p>
          </p:txBody>
        </p:sp>
        <p:sp>
          <p:nvSpPr>
            <p:cNvPr id="57" name="TextBox 56"/>
            <p:cNvSpPr txBox="1"/>
            <p:nvPr/>
          </p:nvSpPr>
          <p:spPr>
            <a:xfrm>
              <a:off x="3614243" y="1398979"/>
              <a:ext cx="595721" cy="461665"/>
            </a:xfrm>
            <a:prstGeom prst="rect">
              <a:avLst/>
            </a:prstGeom>
            <a:noFill/>
          </p:spPr>
          <p:txBody>
            <a:bodyPr wrap="square" rtlCol="0">
              <a:spAutoFit/>
            </a:bodyPr>
            <a:lstStyle/>
            <a:p>
              <a:r>
                <a:rPr lang="en-US" sz="2400" b="1" dirty="0" smtClean="0">
                  <a:solidFill>
                    <a:schemeClr val="bg1"/>
                  </a:solidFill>
                </a:rPr>
                <a:t>10</a:t>
              </a:r>
              <a:endParaRPr lang="en-US" sz="2400" b="1" dirty="0">
                <a:solidFill>
                  <a:schemeClr val="bg1"/>
                </a:solidFill>
              </a:endParaRPr>
            </a:p>
          </p:txBody>
        </p:sp>
        <p:cxnSp>
          <p:nvCxnSpPr>
            <p:cNvPr id="58" name="Straight Arrow Connector 57"/>
            <p:cNvCxnSpPr>
              <a:stCxn id="57" idx="2"/>
            </p:cNvCxnSpPr>
            <p:nvPr/>
          </p:nvCxnSpPr>
          <p:spPr>
            <a:xfrm>
              <a:off x="3912104" y="1860644"/>
              <a:ext cx="467339" cy="59546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pic>
        <p:nvPicPr>
          <p:cNvPr id="29"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27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D:\TECHNOPARK s.r.o\Foto\Objekty\Finsko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219" y="1580280"/>
            <a:ext cx="6806215" cy="40513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D:\TECHNOPARK s.r.o\Foto\Objekty\Bana Jubile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580279"/>
            <a:ext cx="5403850"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271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87900" y="218416"/>
            <a:ext cx="1444590"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4</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8"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21618" name="Picture 114" descr="D:\TECHNOPARK s.r.o\Demo ispytania\Bratislava 10.03.2016\pojus 2\Kadr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2" y="863155"/>
            <a:ext cx="14668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1619" name="Picture 115" descr="D:\TECHNOPARK s.r.o\Demo ispytania\Bratislava 10.03.2016\pojus 2\Kadr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370" y="872680"/>
            <a:ext cx="2108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0" name="Picture 116" descr="D:\TECHNOPARK s.r.o\Demo ispytania\Bratislava 10.03.2016\pojus 2\Kadr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012" y="872680"/>
            <a:ext cx="1968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1" name="Picture 117" descr="D:\TECHNOPARK s.r.o\Demo ispytania\Bratislava 10.03.2016\pojus 2\Kadr 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806" y="872680"/>
            <a:ext cx="2133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2" name="Picture 118" descr="D:\TECHNOPARK s.r.o\Demo ispytania\Bratislava 10.03.2016\pojus 2\Kadr 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4670" y="872680"/>
            <a:ext cx="24384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3" name="Picture 119" descr="D:\TECHNOPARK s.r.o\Demo ispytania\Bratislava 10.03.2016\pojus 2\Kadr 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1274" y="4066683"/>
            <a:ext cx="2844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4" name="Picture 120" descr="D:\TECHNOPARK s.r.o\Demo ispytania\Bratislava 10.03.2016\pojus 2\Kadr 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325" y="4066683"/>
            <a:ext cx="28321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5" name="Picture 121" descr="D:\TECHNOPARK s.r.o\Demo ispytania\Bratislava 10.03.2016\pojus 2\Kadr 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3660" y="4078507"/>
            <a:ext cx="18669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6" name="Picture 122" descr="D:\TECHNOPARK s.r.o\Demo ispytania\Bratislava 10.03.2016\pojus 2\Kadr 9.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9460" y="4078507"/>
            <a:ext cx="1752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627" name="Picture 123" descr="D:\TECHNOPARK s.r.o\Demo ispytania\Bratislava 10.03.2016\pojus 2\Kadr 1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7165" y="4066683"/>
            <a:ext cx="170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8677170" y="218416"/>
            <a:ext cx="2569780" cy="400110"/>
          </a:xfrm>
          <a:prstGeom prst="rect">
            <a:avLst/>
          </a:prstGeom>
          <a:noFill/>
        </p:spPr>
        <p:txBody>
          <a:bodyPr wrap="square" rtlCol="0">
            <a:spAutoFit/>
          </a:bodyPr>
          <a:lstStyle/>
          <a:p>
            <a:r>
              <a:rPr lang="sk-SK" sz="2000" b="1" dirty="0" smtClean="0">
                <a:solidFill>
                  <a:schemeClr val="accent1">
                    <a:lumMod val="60000"/>
                    <a:lumOff val="40000"/>
                  </a:schemeClr>
                </a:solidFill>
              </a:rPr>
              <a:t>Marec, 2016, Slovnaft</a:t>
            </a:r>
            <a:endParaRPr lang="sk-SK" sz="2000" b="1" dirty="0">
              <a:solidFill>
                <a:schemeClr val="accent1">
                  <a:lumMod val="60000"/>
                  <a:lumOff val="40000"/>
                </a:schemeClr>
              </a:solidFill>
            </a:endParaRPr>
          </a:p>
        </p:txBody>
      </p:sp>
    </p:spTree>
    <p:extLst>
      <p:ext uri="{BB962C8B-B14F-4D97-AF65-F5344CB8AC3E}">
        <p14:creationId xmlns:p14="http://schemas.microsoft.com/office/powerpoint/2010/main" val="14341073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3981132519"/>
              </p:ext>
            </p:extLst>
          </p:nvPr>
        </p:nvGraphicFramePr>
        <p:xfrm>
          <a:off x="6069932" y="1652387"/>
          <a:ext cx="5702968" cy="3459521"/>
        </p:xfrm>
        <a:graphic>
          <a:graphicData uri="http://schemas.openxmlformats.org/presentationml/2006/ole">
            <mc:AlternateContent xmlns:mc="http://schemas.openxmlformats.org/markup-compatibility/2006">
              <mc:Choice xmlns:v="urn:schemas-microsoft-com:vml" Requires="v">
                <p:oleObj spid="_x0000_s27659" name="Image" r:id="rId3" imgW="3453840" imgH="2095200" progId="Photoshop.Image.13">
                  <p:embed/>
                </p:oleObj>
              </mc:Choice>
              <mc:Fallback>
                <p:oleObj name="Image" r:id="rId3" imgW="3453840" imgH="2095200" progId="Photoshop.Image.13">
                  <p:embed/>
                  <p:pic>
                    <p:nvPicPr>
                      <p:cNvPr id="0" name=""/>
                      <p:cNvPicPr/>
                      <p:nvPr/>
                    </p:nvPicPr>
                    <p:blipFill>
                      <a:blip r:embed="rId4"/>
                      <a:stretch>
                        <a:fillRect/>
                      </a:stretch>
                    </p:blipFill>
                    <p:spPr>
                      <a:xfrm>
                        <a:off x="6069932" y="1652387"/>
                        <a:ext cx="5702968" cy="3459521"/>
                      </a:xfrm>
                      <a:prstGeom prst="rect">
                        <a:avLst/>
                      </a:prstGeom>
                    </p:spPr>
                  </p:pic>
                </p:oleObj>
              </mc:Fallback>
            </mc:AlternateContent>
          </a:graphicData>
        </a:graphic>
      </p:graphicFrame>
      <p:pic>
        <p:nvPicPr>
          <p:cNvPr id="6" name="Picture 2" descr="http://sakhalife.ru/images/22616_44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644016"/>
            <a:ext cx="5231732" cy="346789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345409" y="672763"/>
            <a:ext cx="288918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5</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8" name="Picture 2" descr="D:\TECHNOPARK s.r.o\Foto\New logo Sapfir light 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005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Vik\Desktop\Synthesa foto\41.1.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8" y="1"/>
            <a:ext cx="121977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39350" y="4725144"/>
            <a:ext cx="11425269"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Synthesia, </a:t>
            </a:r>
            <a:r>
              <a:rPr lang="en-US" sz="3200" b="1" dirty="0" err="1" smtClean="0">
                <a:solidFill>
                  <a:srgbClr val="002060"/>
                </a:solidFill>
                <a:ea typeface="Times New Roman" panose="02020603050405020304" pitchFamily="18" charset="0"/>
                <a:cs typeface="Times New Roman" panose="02020603050405020304" pitchFamily="18" charset="0"/>
              </a:rPr>
              <a:t>a.s</a:t>
            </a:r>
            <a:r>
              <a:rPr lang="en-US" sz="3200" b="1" dirty="0">
                <a:solidFill>
                  <a:srgbClr val="002060"/>
                </a:solidFill>
                <a:ea typeface="Times New Roman" panose="02020603050405020304" pitchFamily="18" charset="0"/>
                <a:cs typeface="Times New Roman" panose="02020603050405020304" pitchFamily="18" charset="0"/>
              </a:rPr>
              <a:t>., Pardubice,</a:t>
            </a:r>
            <a:r>
              <a:rPr lang="sk-SK" sz="3200" b="1" dirty="0" smtClean="0">
                <a:solidFill>
                  <a:srgbClr val="002060"/>
                </a:solidFill>
                <a:ea typeface="Times New Roman" panose="02020603050405020304" pitchFamily="18" charset="0"/>
                <a:cs typeface="Times New Roman" panose="02020603050405020304" pitchFamily="18" charset="0"/>
              </a:rPr>
              <a:t> </a:t>
            </a:r>
            <a:r>
              <a:rPr lang="en-US" sz="3200" b="1" dirty="0">
                <a:solidFill>
                  <a:srgbClr val="002060"/>
                </a:solidFill>
                <a:ea typeface="Times New Roman" panose="02020603050405020304" pitchFamily="18" charset="0"/>
                <a:cs typeface="Times New Roman" panose="02020603050405020304" pitchFamily="18" charset="0"/>
              </a:rPr>
              <a:t>Czech</a:t>
            </a:r>
            <a:r>
              <a:rPr lang="sk-SK"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Republic</a:t>
            </a:r>
            <a:endParaRPr lang="ru-RU" sz="3200" dirty="0">
              <a:solidFill>
                <a:srgbClr val="00206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1886821" y="5877273"/>
            <a:ext cx="8072121" cy="553357"/>
          </a:xfrm>
          <a:prstGeom prst="rect">
            <a:avLst/>
          </a:prstGeom>
        </p:spPr>
        <p:txBody>
          <a:bodyPr wrap="square">
            <a:spAutoFit/>
          </a:bodyPr>
          <a:lstStyle/>
          <a:p>
            <a:pPr algn="ct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Antifire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SA10.007.0</a:t>
            </a:r>
            <a:r>
              <a:rPr lang="sk-SK" sz="2800" b="1" dirty="0" smtClean="0">
                <a:solidFill>
                  <a:schemeClr val="bg1"/>
                </a:solidFill>
                <a:ea typeface="Times New Roman" panose="02020603050405020304" pitchFamily="18" charset="0"/>
                <a:cs typeface="Times New Roman" panose="02020603050405020304" pitchFamily="18" charset="0"/>
              </a:rPr>
              <a:t>2</a:t>
            </a:r>
            <a:r>
              <a:rPr lang="en-US" sz="2800" b="1" dirty="0" smtClean="0">
                <a:solidFill>
                  <a:schemeClr val="bg1"/>
                </a:solidFill>
                <a:ea typeface="Times New Roman" panose="02020603050405020304" pitchFamily="18" charset="0"/>
                <a:cs typeface="Times New Roman" panose="02020603050405020304" pitchFamily="18" charset="0"/>
              </a:rPr>
              <a:t>.2016</a:t>
            </a:r>
            <a:endParaRPr lang="ru-RU"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0615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484104" y="793116"/>
            <a:ext cx="208250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10 st</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10"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24788" name="Picture 212" descr="D:\TECHNOPARK s.r.o\Foto\Objekty\Kanal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842371"/>
            <a:ext cx="6189570" cy="4639448"/>
          </a:xfrm>
          <a:prstGeom prst="rect">
            <a:avLst/>
          </a:prstGeom>
          <a:noFill/>
          <a:extLst>
            <a:ext uri="{909E8E84-426E-40DD-AFC4-6F175D3DCCD1}">
              <a14:hiddenFill xmlns:a14="http://schemas.microsoft.com/office/drawing/2010/main">
                <a:solidFill>
                  <a:srgbClr val="FFFFFF"/>
                </a:solidFill>
              </a14:hiddenFill>
            </a:ext>
          </a:extLst>
        </p:spPr>
      </p:pic>
      <p:pic>
        <p:nvPicPr>
          <p:cNvPr id="24789" name="Picture 213" descr="D:\TECHNOPARK s.r.o\Foto\Objekty\Power Station of Tavan-Tolgon Coal Field, Mongoli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326" y="4459401"/>
            <a:ext cx="2723984" cy="202241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8"/>
          <p:cNvSpPr/>
          <p:nvPr/>
        </p:nvSpPr>
        <p:spPr>
          <a:xfrm>
            <a:off x="8263303" y="1069794"/>
            <a:ext cx="1605912"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2</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2" name="BlokTextu 1"/>
          <p:cNvSpPr txBox="1"/>
          <p:nvPr/>
        </p:nvSpPr>
        <p:spPr>
          <a:xfrm>
            <a:off x="304799" y="1590923"/>
            <a:ext cx="4787463" cy="400110"/>
          </a:xfrm>
          <a:prstGeom prst="rect">
            <a:avLst/>
          </a:prstGeom>
          <a:noFill/>
        </p:spPr>
        <p:txBody>
          <a:bodyPr wrap="square" rtlCol="0">
            <a:spAutoFit/>
          </a:bodyPr>
          <a:lstStyle/>
          <a:p>
            <a:r>
              <a:rPr lang="sk-SK" sz="2000" b="1" dirty="0" err="1">
                <a:solidFill>
                  <a:schemeClr val="accent1">
                    <a:lumMod val="60000"/>
                    <a:lumOff val="40000"/>
                  </a:schemeClr>
                </a:solidFill>
              </a:rPr>
              <a:t>Cable</a:t>
            </a:r>
            <a:r>
              <a:rPr lang="sk-SK" sz="2000" b="1" dirty="0">
                <a:solidFill>
                  <a:schemeClr val="accent1">
                    <a:lumMod val="60000"/>
                    <a:lumOff val="40000"/>
                  </a:schemeClr>
                </a:solidFill>
              </a:rPr>
              <a:t> </a:t>
            </a:r>
            <a:r>
              <a:rPr lang="sk-SK" sz="2000" b="1" dirty="0" err="1">
                <a:solidFill>
                  <a:schemeClr val="accent1">
                    <a:lumMod val="60000"/>
                    <a:lumOff val="40000"/>
                  </a:schemeClr>
                </a:solidFill>
              </a:rPr>
              <a:t>channels</a:t>
            </a:r>
            <a:r>
              <a:rPr lang="sk-SK" sz="2000" b="1" dirty="0">
                <a:solidFill>
                  <a:schemeClr val="accent1">
                    <a:lumMod val="60000"/>
                    <a:lumOff val="40000"/>
                  </a:schemeClr>
                </a:solidFill>
              </a:rPr>
              <a:t> in Pardubice, </a:t>
            </a:r>
            <a:r>
              <a:rPr lang="sk-SK" sz="2000" b="1" dirty="0" smtClean="0">
                <a:solidFill>
                  <a:schemeClr val="accent1">
                    <a:lumMod val="60000"/>
                    <a:lumOff val="40000"/>
                  </a:schemeClr>
                </a:solidFill>
              </a:rPr>
              <a:t>Synthesia a.s. </a:t>
            </a:r>
            <a:endParaRPr lang="sk-SK" sz="2000" b="1" dirty="0">
              <a:solidFill>
                <a:schemeClr val="accent1">
                  <a:lumMod val="60000"/>
                  <a:lumOff val="40000"/>
                </a:schemeClr>
              </a:solidFill>
            </a:endParaRPr>
          </a:p>
        </p:txBody>
      </p:sp>
      <p:graphicFrame>
        <p:nvGraphicFramePr>
          <p:cNvPr id="3" name="Tabuľka 2"/>
          <p:cNvGraphicFramePr>
            <a:graphicFrameLocks noGrp="1"/>
          </p:cNvGraphicFramePr>
          <p:nvPr>
            <p:extLst>
              <p:ext uri="{D42A27DB-BD31-4B8C-83A1-F6EECF244321}">
                <p14:modId xmlns:p14="http://schemas.microsoft.com/office/powerpoint/2010/main" val="2572611449"/>
              </p:ext>
            </p:extLst>
          </p:nvPr>
        </p:nvGraphicFramePr>
        <p:xfrm>
          <a:off x="7358538" y="1878480"/>
          <a:ext cx="3415442" cy="2225040"/>
        </p:xfrm>
        <a:graphic>
          <a:graphicData uri="http://schemas.openxmlformats.org/drawingml/2006/table">
            <a:tbl>
              <a:tblPr firstRow="1" bandRow="1">
                <a:tableStyleId>{5C22544A-7EE6-4342-B048-85BDC9FD1C3A}</a:tableStyleId>
              </a:tblPr>
              <a:tblGrid>
                <a:gridCol w="1965014"/>
                <a:gridCol w="1450428"/>
              </a:tblGrid>
              <a:tr h="370840">
                <a:tc>
                  <a:txBody>
                    <a:bodyPr/>
                    <a:lstStyle/>
                    <a:p>
                      <a:r>
                        <a:rPr lang="sk-SK" b="1" dirty="0" smtClean="0">
                          <a:solidFill>
                            <a:schemeClr val="accent1">
                              <a:lumMod val="40000"/>
                              <a:lumOff val="60000"/>
                            </a:schemeClr>
                          </a:solidFill>
                        </a:rPr>
                        <a:t>Dĺžka,</a:t>
                      </a:r>
                      <a:r>
                        <a:rPr lang="sk-SK" b="1" baseline="0" dirty="0" smtClean="0">
                          <a:solidFill>
                            <a:schemeClr val="accent1">
                              <a:lumMod val="40000"/>
                              <a:lumOff val="60000"/>
                            </a:schemeClr>
                          </a:solidFill>
                        </a:rPr>
                        <a:t> m</a:t>
                      </a:r>
                      <a:endParaRPr lang="sk-SK" b="1" dirty="0">
                        <a:solidFill>
                          <a:schemeClr val="accent1">
                            <a:lumMod val="40000"/>
                            <a:lumOff val="60000"/>
                          </a:schemeClr>
                        </a:solidFill>
                      </a:endParaRPr>
                    </a:p>
                  </a:txBody>
                  <a:tcPr>
                    <a:noFill/>
                  </a:tcPr>
                </a:tc>
                <a:tc>
                  <a:txBody>
                    <a:bodyPr/>
                    <a:lstStyle/>
                    <a:p>
                      <a:pPr algn="ctr"/>
                      <a:r>
                        <a:rPr lang="sk-SK" b="1" dirty="0" smtClean="0">
                          <a:solidFill>
                            <a:schemeClr val="accent1">
                              <a:lumMod val="40000"/>
                              <a:lumOff val="60000"/>
                            </a:schemeClr>
                          </a:solidFill>
                        </a:rPr>
                        <a:t>1120</a:t>
                      </a:r>
                      <a:endParaRPr lang="sk-SK" b="1" dirty="0">
                        <a:solidFill>
                          <a:schemeClr val="accent1">
                            <a:lumMod val="40000"/>
                            <a:lumOff val="60000"/>
                          </a:schemeClr>
                        </a:solidFill>
                      </a:endParaRPr>
                    </a:p>
                  </a:txBody>
                  <a:tcPr>
                    <a:noFill/>
                  </a:tcPr>
                </a:tc>
              </a:tr>
              <a:tr h="370840">
                <a:tc>
                  <a:txBody>
                    <a:bodyPr/>
                    <a:lstStyle/>
                    <a:p>
                      <a:r>
                        <a:rPr lang="sk-SK" b="1" dirty="0" smtClean="0">
                          <a:solidFill>
                            <a:schemeClr val="accent1">
                              <a:lumMod val="40000"/>
                              <a:lumOff val="60000"/>
                            </a:schemeClr>
                          </a:solidFill>
                        </a:rPr>
                        <a:t>MPH-10st, </a:t>
                      </a:r>
                      <a:r>
                        <a:rPr lang="sk-SK" b="1" dirty="0" err="1" smtClean="0">
                          <a:solidFill>
                            <a:schemeClr val="accent1">
                              <a:lumMod val="40000"/>
                              <a:lumOff val="60000"/>
                            </a:schemeClr>
                          </a:solidFill>
                        </a:rPr>
                        <a:t>pieces</a:t>
                      </a:r>
                      <a:endParaRPr lang="sk-SK" b="1" dirty="0">
                        <a:solidFill>
                          <a:schemeClr val="accent1">
                            <a:lumMod val="40000"/>
                            <a:lumOff val="60000"/>
                          </a:schemeClr>
                        </a:solidFill>
                      </a:endParaRPr>
                    </a:p>
                  </a:txBody>
                  <a:tcPr>
                    <a:noFill/>
                  </a:tcPr>
                </a:tc>
                <a:tc>
                  <a:txBody>
                    <a:bodyPr/>
                    <a:lstStyle/>
                    <a:p>
                      <a:pPr algn="ctr"/>
                      <a:r>
                        <a:rPr lang="sk-SK" b="1" dirty="0" smtClean="0">
                          <a:solidFill>
                            <a:schemeClr val="accent1">
                              <a:lumMod val="40000"/>
                              <a:lumOff val="60000"/>
                            </a:schemeClr>
                          </a:solidFill>
                        </a:rPr>
                        <a:t>68</a:t>
                      </a:r>
                      <a:endParaRPr lang="sk-SK" b="1" dirty="0">
                        <a:solidFill>
                          <a:schemeClr val="accent1">
                            <a:lumMod val="40000"/>
                            <a:lumOff val="60000"/>
                          </a:schemeClr>
                        </a:solidFill>
                      </a:endParaRPr>
                    </a:p>
                  </a:txBody>
                  <a:tcPr>
                    <a:noFill/>
                  </a:tcPr>
                </a:tc>
              </a:tr>
              <a:tr h="370840">
                <a:tc>
                  <a:txBody>
                    <a:bodyPr/>
                    <a:lstStyle/>
                    <a:p>
                      <a:r>
                        <a:rPr lang="sk-SK" b="1" dirty="0" smtClean="0">
                          <a:solidFill>
                            <a:schemeClr val="accent1">
                              <a:lumMod val="40000"/>
                              <a:lumOff val="60000"/>
                            </a:schemeClr>
                          </a:solidFill>
                        </a:rPr>
                        <a:t>MPH-9, </a:t>
                      </a:r>
                      <a:r>
                        <a:rPr lang="sk-SK" b="1" dirty="0" err="1" smtClean="0">
                          <a:solidFill>
                            <a:schemeClr val="accent1">
                              <a:lumMod val="40000"/>
                              <a:lumOff val="60000"/>
                            </a:schemeClr>
                          </a:solidFill>
                        </a:rPr>
                        <a:t>pieces</a:t>
                      </a:r>
                      <a:endParaRPr lang="sk-SK" b="1" dirty="0">
                        <a:solidFill>
                          <a:schemeClr val="accent1">
                            <a:lumMod val="40000"/>
                            <a:lumOff val="60000"/>
                          </a:schemeClr>
                        </a:solidFill>
                      </a:endParaRPr>
                    </a:p>
                  </a:txBody>
                  <a:tcPr>
                    <a:noFill/>
                  </a:tcPr>
                </a:tc>
                <a:tc>
                  <a:txBody>
                    <a:bodyPr/>
                    <a:lstStyle/>
                    <a:p>
                      <a:pPr algn="ctr"/>
                      <a:r>
                        <a:rPr lang="sk-SK" b="1" dirty="0" smtClean="0">
                          <a:solidFill>
                            <a:schemeClr val="accent1">
                              <a:lumMod val="40000"/>
                              <a:lumOff val="60000"/>
                            </a:schemeClr>
                          </a:solidFill>
                        </a:rPr>
                        <a:t>15</a:t>
                      </a:r>
                      <a:endParaRPr lang="sk-SK" b="1" dirty="0">
                        <a:solidFill>
                          <a:schemeClr val="accent1">
                            <a:lumMod val="40000"/>
                            <a:lumOff val="60000"/>
                          </a:schemeClr>
                        </a:solidFill>
                      </a:endParaRPr>
                    </a:p>
                  </a:txBody>
                  <a:tcPr>
                    <a:noFill/>
                  </a:tcPr>
                </a:tc>
              </a:tr>
              <a:tr h="370840">
                <a:tc>
                  <a:txBody>
                    <a:bodyPr/>
                    <a:lstStyle/>
                    <a:p>
                      <a:r>
                        <a:rPr lang="sk-SK" b="1" dirty="0" smtClean="0">
                          <a:solidFill>
                            <a:schemeClr val="accent1">
                              <a:lumMod val="40000"/>
                              <a:lumOff val="60000"/>
                            </a:schemeClr>
                          </a:solidFill>
                        </a:rPr>
                        <a:t>MPH-6, </a:t>
                      </a:r>
                      <a:r>
                        <a:rPr lang="sk-SK" b="1" dirty="0" err="1" smtClean="0">
                          <a:solidFill>
                            <a:schemeClr val="accent1">
                              <a:lumMod val="40000"/>
                              <a:lumOff val="60000"/>
                            </a:schemeClr>
                          </a:solidFill>
                        </a:rPr>
                        <a:t>pieces</a:t>
                      </a:r>
                      <a:endParaRPr lang="sk-SK" b="1" dirty="0">
                        <a:solidFill>
                          <a:schemeClr val="accent1">
                            <a:lumMod val="40000"/>
                            <a:lumOff val="60000"/>
                          </a:schemeClr>
                        </a:solidFill>
                      </a:endParaRPr>
                    </a:p>
                  </a:txBody>
                  <a:tcPr>
                    <a:noFill/>
                  </a:tcPr>
                </a:tc>
                <a:tc>
                  <a:txBody>
                    <a:bodyPr/>
                    <a:lstStyle/>
                    <a:p>
                      <a:pPr algn="ctr"/>
                      <a:r>
                        <a:rPr lang="sk-SK" b="1" dirty="0" smtClean="0">
                          <a:solidFill>
                            <a:schemeClr val="accent1">
                              <a:lumMod val="40000"/>
                              <a:lumOff val="60000"/>
                            </a:schemeClr>
                          </a:solidFill>
                        </a:rPr>
                        <a:t>20</a:t>
                      </a:r>
                      <a:endParaRPr lang="sk-SK" b="1" dirty="0">
                        <a:solidFill>
                          <a:schemeClr val="accent1">
                            <a:lumMod val="40000"/>
                            <a:lumOff val="60000"/>
                          </a:schemeClr>
                        </a:solidFill>
                      </a:endParaRPr>
                    </a:p>
                  </a:txBody>
                  <a:tcPr>
                    <a:noFill/>
                  </a:tcPr>
                </a:tc>
              </a:tr>
              <a:tr h="370840">
                <a:tc>
                  <a:txBody>
                    <a:bodyPr/>
                    <a:lstStyle/>
                    <a:p>
                      <a:r>
                        <a:rPr lang="sk-SK" b="1" dirty="0" smtClean="0">
                          <a:solidFill>
                            <a:schemeClr val="accent1">
                              <a:lumMod val="40000"/>
                              <a:lumOff val="60000"/>
                            </a:schemeClr>
                          </a:solidFill>
                        </a:rPr>
                        <a:t>MPH-5, </a:t>
                      </a:r>
                      <a:r>
                        <a:rPr lang="sk-SK" b="1" dirty="0" err="1" smtClean="0">
                          <a:solidFill>
                            <a:schemeClr val="accent1">
                              <a:lumMod val="40000"/>
                              <a:lumOff val="60000"/>
                            </a:schemeClr>
                          </a:solidFill>
                        </a:rPr>
                        <a:t>pieces</a:t>
                      </a:r>
                      <a:endParaRPr lang="sk-SK" b="1" dirty="0">
                        <a:solidFill>
                          <a:schemeClr val="accent1">
                            <a:lumMod val="40000"/>
                            <a:lumOff val="60000"/>
                          </a:schemeClr>
                        </a:solidFill>
                      </a:endParaRPr>
                    </a:p>
                  </a:txBody>
                  <a:tcPr>
                    <a:noFill/>
                  </a:tcPr>
                </a:tc>
                <a:tc>
                  <a:txBody>
                    <a:bodyPr/>
                    <a:lstStyle/>
                    <a:p>
                      <a:pPr algn="ctr"/>
                      <a:r>
                        <a:rPr lang="sk-SK" b="1" dirty="0" smtClean="0">
                          <a:solidFill>
                            <a:schemeClr val="accent1">
                              <a:lumMod val="40000"/>
                              <a:lumOff val="60000"/>
                            </a:schemeClr>
                          </a:solidFill>
                        </a:rPr>
                        <a:t>22</a:t>
                      </a:r>
                      <a:endParaRPr lang="sk-SK" b="1" dirty="0">
                        <a:solidFill>
                          <a:schemeClr val="accent1">
                            <a:lumMod val="40000"/>
                            <a:lumOff val="60000"/>
                          </a:schemeClr>
                        </a:solidFill>
                      </a:endParaRPr>
                    </a:p>
                  </a:txBody>
                  <a:tcPr>
                    <a:noFill/>
                  </a:tcPr>
                </a:tc>
              </a:tr>
              <a:tr h="370840">
                <a:tc>
                  <a:txBody>
                    <a:bodyPr/>
                    <a:lstStyle/>
                    <a:p>
                      <a:r>
                        <a:rPr lang="sk-SK" b="1" dirty="0" smtClean="0">
                          <a:solidFill>
                            <a:schemeClr val="accent1">
                              <a:lumMod val="40000"/>
                              <a:lumOff val="60000"/>
                            </a:schemeClr>
                          </a:solidFill>
                        </a:rPr>
                        <a:t>TPS-01-72, </a:t>
                      </a:r>
                      <a:r>
                        <a:rPr lang="sk-SK" b="1" dirty="0" err="1" smtClean="0">
                          <a:solidFill>
                            <a:schemeClr val="accent1">
                              <a:lumMod val="40000"/>
                              <a:lumOff val="60000"/>
                            </a:schemeClr>
                          </a:solidFill>
                        </a:rPr>
                        <a:t>pieces</a:t>
                      </a:r>
                      <a:endParaRPr lang="sk-SK" b="1" dirty="0">
                        <a:solidFill>
                          <a:schemeClr val="accent1">
                            <a:lumMod val="40000"/>
                            <a:lumOff val="60000"/>
                          </a:schemeClr>
                        </a:solidFill>
                      </a:endParaRPr>
                    </a:p>
                  </a:txBody>
                  <a:tcPr>
                    <a:noFill/>
                  </a:tcPr>
                </a:tc>
                <a:tc>
                  <a:txBody>
                    <a:bodyPr/>
                    <a:lstStyle/>
                    <a:p>
                      <a:pPr algn="ctr"/>
                      <a:r>
                        <a:rPr lang="sk-SK" b="1" dirty="0" smtClean="0">
                          <a:solidFill>
                            <a:schemeClr val="accent1">
                              <a:lumMod val="40000"/>
                              <a:lumOff val="60000"/>
                            </a:schemeClr>
                          </a:solidFill>
                        </a:rPr>
                        <a:t>129</a:t>
                      </a:r>
                      <a:endParaRPr lang="sk-SK" b="1" dirty="0">
                        <a:solidFill>
                          <a:schemeClr val="accent1">
                            <a:lumMod val="40000"/>
                            <a:lumOff val="60000"/>
                          </a:schemeClr>
                        </a:solidFill>
                      </a:endParaRPr>
                    </a:p>
                  </a:txBody>
                  <a:tcPr>
                    <a:noFill/>
                  </a:tcPr>
                </a:tc>
              </a:tr>
            </a:tbl>
          </a:graphicData>
        </a:graphic>
      </p:graphicFrame>
    </p:spTree>
    <p:extLst>
      <p:ext uri="{BB962C8B-B14F-4D97-AF65-F5344CB8AC3E}">
        <p14:creationId xmlns:p14="http://schemas.microsoft.com/office/powerpoint/2010/main" val="19245140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p:txBody>
          <a:bodyPr/>
          <a:lstStyle/>
          <a:p>
            <a:endParaRPr lang="sk-SK"/>
          </a:p>
        </p:txBody>
      </p:sp>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4"/>
          <p:cNvSpPr/>
          <p:nvPr/>
        </p:nvSpPr>
        <p:spPr>
          <a:xfrm>
            <a:off x="2084282" y="6222654"/>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SA10.007.0</a:t>
            </a:r>
            <a:r>
              <a:rPr lang="sk-SK" sz="3200" b="1" dirty="0" smtClean="0">
                <a:solidFill>
                  <a:srgbClr val="002060"/>
                </a:solidFill>
                <a:ea typeface="Times New Roman" panose="02020603050405020304" pitchFamily="18" charset="0"/>
                <a:cs typeface="Times New Roman" panose="02020603050405020304" pitchFamily="18" charset="0"/>
              </a:rPr>
              <a:t>2</a:t>
            </a:r>
            <a:r>
              <a:rPr lang="en-US" sz="3200" b="1" dirty="0" smtClean="0">
                <a:solidFill>
                  <a:srgbClr val="002060"/>
                </a:solidFill>
                <a:ea typeface="Times New Roman" panose="02020603050405020304" pitchFamily="18" charset="0"/>
                <a:cs typeface="Times New Roman" panose="02020603050405020304" pitchFamily="18" charset="0"/>
              </a:rPr>
              <a:t>.2016</a:t>
            </a:r>
            <a:endParaRPr lang="ru-RU" sz="2000" dirty="0">
              <a:solidFill>
                <a:srgbClr val="002060"/>
              </a:solidFill>
              <a:effectLst/>
              <a:ea typeface="Calibri" panose="020F0502020204030204" pitchFamily="34" charset="0"/>
              <a:cs typeface="Times New Roman" panose="02020603050405020304" pitchFamily="18" charset="0"/>
            </a:endParaRPr>
          </a:p>
        </p:txBody>
      </p:sp>
      <p:pic>
        <p:nvPicPr>
          <p:cNvPr id="12" name="Picture 4" descr="C:\Users\Vik\Desktop\Synthesa foto\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043" y="796661"/>
            <a:ext cx="4896544" cy="551265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4"/>
          <p:cNvSpPr/>
          <p:nvPr/>
        </p:nvSpPr>
        <p:spPr>
          <a:xfrm>
            <a:off x="3474823" y="11687"/>
            <a:ext cx="4638492" cy="619272"/>
          </a:xfrm>
          <a:prstGeom prst="rect">
            <a:avLst/>
          </a:prstGeom>
        </p:spPr>
        <p:txBody>
          <a:bodyPr wrap="square">
            <a:spAutoFit/>
          </a:bodyPr>
          <a:lstStyle/>
          <a:p>
            <a:pPr algn="ctr">
              <a:lnSpc>
                <a:spcPct val="107000"/>
              </a:lnSpc>
              <a:spcAft>
                <a:spcPts val="800"/>
              </a:spcAft>
            </a:pPr>
            <a:r>
              <a:rPr lang="en-US" sz="3200" b="1" dirty="0" smtClean="0">
                <a:solidFill>
                  <a:schemeClr val="tx2">
                    <a:lumMod val="60000"/>
                    <a:lumOff val="40000"/>
                  </a:schemeClr>
                </a:solidFill>
                <a:ea typeface="Times New Roman" panose="02020603050405020304" pitchFamily="18" charset="0"/>
                <a:cs typeface="Times New Roman" panose="02020603050405020304" pitchFamily="18" charset="0"/>
              </a:rPr>
              <a:t>C</a:t>
            </a:r>
            <a:r>
              <a:rPr lang="sk-SK" sz="3200" b="1" dirty="0" err="1" smtClean="0">
                <a:solidFill>
                  <a:schemeClr val="tx2">
                    <a:lumMod val="60000"/>
                    <a:lumOff val="40000"/>
                  </a:schemeClr>
                </a:solidFill>
                <a:ea typeface="Times New Roman" panose="02020603050405020304" pitchFamily="18" charset="0"/>
                <a:cs typeface="Times New Roman" panose="02020603050405020304" pitchFamily="18" charset="0"/>
              </a:rPr>
              <a:t>able</a:t>
            </a:r>
            <a:r>
              <a:rPr lang="sk-SK" sz="3200" b="1" dirty="0" smtClean="0">
                <a:solidFill>
                  <a:schemeClr val="tx2">
                    <a:lumMod val="60000"/>
                    <a:lumOff val="40000"/>
                  </a:schemeClr>
                </a:solidFill>
                <a:ea typeface="Times New Roman" panose="02020603050405020304" pitchFamily="18" charset="0"/>
                <a:cs typeface="Times New Roman" panose="02020603050405020304" pitchFamily="18" charset="0"/>
              </a:rPr>
              <a:t> </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channel</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endParaRPr lang="ru-RU" sz="2000" dirty="0">
              <a:solidFill>
                <a:schemeClr val="tx2">
                  <a:lumMod val="60000"/>
                  <a:lumOff val="40000"/>
                </a:schemeClr>
              </a:solidFill>
              <a:effectLst/>
              <a:ea typeface="Calibri" panose="020F0502020204030204" pitchFamily="34" charset="0"/>
              <a:cs typeface="Times New Roman" panose="02020603050405020304" pitchFamily="18" charset="0"/>
            </a:endParaRPr>
          </a:p>
        </p:txBody>
      </p:sp>
      <p:pic>
        <p:nvPicPr>
          <p:cNvPr id="15" name="Picture 4" descr="C:\Users\Vik\Desktop\Synthesa foto\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8462" y="1140264"/>
            <a:ext cx="5535292" cy="491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09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p:txBody>
          <a:bodyPr/>
          <a:lstStyle/>
          <a:p>
            <a:endParaRPr lang="sk-SK"/>
          </a:p>
        </p:txBody>
      </p:sp>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Vik\Desktop\Synthesa foto\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9" y="785626"/>
            <a:ext cx="5477439"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4"/>
          <p:cNvSpPr/>
          <p:nvPr/>
        </p:nvSpPr>
        <p:spPr>
          <a:xfrm>
            <a:off x="2084282" y="6222654"/>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SA10.007.0</a:t>
            </a:r>
            <a:r>
              <a:rPr lang="sk-SK" sz="3200" b="1" dirty="0" smtClean="0">
                <a:solidFill>
                  <a:srgbClr val="002060"/>
                </a:solidFill>
                <a:ea typeface="Times New Roman" panose="02020603050405020304" pitchFamily="18" charset="0"/>
                <a:cs typeface="Times New Roman" panose="02020603050405020304" pitchFamily="18" charset="0"/>
              </a:rPr>
              <a:t>2</a:t>
            </a:r>
            <a:r>
              <a:rPr lang="en-US" sz="3200" b="1" dirty="0" smtClean="0">
                <a:solidFill>
                  <a:srgbClr val="002060"/>
                </a:solidFill>
                <a:ea typeface="Times New Roman" panose="02020603050405020304" pitchFamily="18" charset="0"/>
                <a:cs typeface="Times New Roman" panose="02020603050405020304" pitchFamily="18" charset="0"/>
              </a:rPr>
              <a:t>.2016</a:t>
            </a:r>
            <a:endParaRPr lang="ru-RU" sz="2000" dirty="0">
              <a:solidFill>
                <a:srgbClr val="002060"/>
              </a:solidFill>
              <a:effectLst/>
              <a:ea typeface="Calibri" panose="020F0502020204030204" pitchFamily="34" charset="0"/>
              <a:cs typeface="Times New Roman" panose="02020603050405020304" pitchFamily="18" charset="0"/>
            </a:endParaRPr>
          </a:p>
        </p:txBody>
      </p:sp>
      <p:pic>
        <p:nvPicPr>
          <p:cNvPr id="8" name="Picture 2" descr="C:\Users\Vik\Desktop\Synthesa foto\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34" y="3578059"/>
            <a:ext cx="5411799" cy="2703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Vik\Desktop\Synthesa foto\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707" y="3591990"/>
            <a:ext cx="5477439" cy="2736304"/>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4"/>
          <p:cNvSpPr/>
          <p:nvPr/>
        </p:nvSpPr>
        <p:spPr>
          <a:xfrm>
            <a:off x="3474823" y="11687"/>
            <a:ext cx="4638492" cy="619272"/>
          </a:xfrm>
          <a:prstGeom prst="rect">
            <a:avLst/>
          </a:prstGeom>
        </p:spPr>
        <p:txBody>
          <a:bodyPr wrap="square">
            <a:spAutoFit/>
          </a:bodyPr>
          <a:lstStyle/>
          <a:p>
            <a:pPr algn="ctr">
              <a:lnSpc>
                <a:spcPct val="107000"/>
              </a:lnSpc>
              <a:spcAft>
                <a:spcPts val="800"/>
              </a:spcAft>
            </a:pPr>
            <a:r>
              <a:rPr lang="en-US" sz="3200" b="1" dirty="0">
                <a:solidFill>
                  <a:schemeClr val="tx2">
                    <a:lumMod val="60000"/>
                    <a:lumOff val="40000"/>
                  </a:schemeClr>
                </a:solidFill>
                <a:ea typeface="Times New Roman" panose="02020603050405020304" pitchFamily="18" charset="0"/>
                <a:cs typeface="Times New Roman" panose="02020603050405020304" pitchFamily="18" charset="0"/>
              </a:rPr>
              <a:t>C</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able</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channel</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endParaRPr lang="ru-RU" sz="2000" dirty="0">
              <a:solidFill>
                <a:schemeClr val="tx2">
                  <a:lumMod val="60000"/>
                  <a:lumOff val="40000"/>
                </a:schemeClr>
              </a:solidFill>
              <a:ea typeface="Calibri" panose="020F0502020204030204" pitchFamily="34" charset="0"/>
              <a:cs typeface="Times New Roman" panose="02020603050405020304" pitchFamily="18" charset="0"/>
            </a:endParaRPr>
          </a:p>
        </p:txBody>
      </p:sp>
      <p:pic>
        <p:nvPicPr>
          <p:cNvPr id="14" name="Picture 3" descr="C:\Users\Vik\Desktop\Synthesa foto\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032" y="811590"/>
            <a:ext cx="5425467" cy="271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784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p:txBody>
          <a:bodyPr/>
          <a:lstStyle/>
          <a:p>
            <a:endParaRPr lang="sk-SK"/>
          </a:p>
        </p:txBody>
      </p:sp>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084282" y="6222654"/>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SA10.007.02.2016</a:t>
            </a:r>
            <a:endParaRPr lang="ru-RU" sz="2000" dirty="0">
              <a:solidFill>
                <a:srgbClr val="002060"/>
              </a:solidFill>
              <a:effectLst/>
              <a:ea typeface="Calibri" panose="020F0502020204030204" pitchFamily="34" charset="0"/>
              <a:cs typeface="Times New Roman" panose="02020603050405020304" pitchFamily="18" charset="0"/>
            </a:endParaRPr>
          </a:p>
        </p:txBody>
      </p:sp>
      <p:pic>
        <p:nvPicPr>
          <p:cNvPr id="3077" name="Picture 5" descr="C:\Users\Vik\Desktop\Synthesa foto\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21" y="601352"/>
            <a:ext cx="4992555" cy="5620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Vik\Desktop\Synthesa foto\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873" y="596128"/>
            <a:ext cx="4997195" cy="562597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4"/>
          <p:cNvSpPr/>
          <p:nvPr/>
        </p:nvSpPr>
        <p:spPr>
          <a:xfrm>
            <a:off x="3474823" y="11687"/>
            <a:ext cx="4638492" cy="619272"/>
          </a:xfrm>
          <a:prstGeom prst="rect">
            <a:avLst/>
          </a:prstGeom>
        </p:spPr>
        <p:txBody>
          <a:bodyPr wrap="square">
            <a:spAutoFit/>
          </a:bodyPr>
          <a:lstStyle/>
          <a:p>
            <a:pPr algn="ctr">
              <a:lnSpc>
                <a:spcPct val="107000"/>
              </a:lnSpc>
              <a:spcAft>
                <a:spcPts val="800"/>
              </a:spcAft>
            </a:pPr>
            <a:r>
              <a:rPr lang="en-US" sz="3200" b="1" dirty="0">
                <a:solidFill>
                  <a:schemeClr val="tx2">
                    <a:lumMod val="60000"/>
                    <a:lumOff val="40000"/>
                  </a:schemeClr>
                </a:solidFill>
                <a:ea typeface="Times New Roman" panose="02020603050405020304" pitchFamily="18" charset="0"/>
                <a:cs typeface="Times New Roman" panose="02020603050405020304" pitchFamily="18" charset="0"/>
              </a:rPr>
              <a:t>C</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able</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channel</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endParaRPr lang="ru-RU" sz="2000" dirty="0">
              <a:solidFill>
                <a:schemeClr val="tx2">
                  <a:lumMod val="60000"/>
                  <a:lumOff val="40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253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30025"/>
            <a:ext cx="1539591"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084282" y="6222654"/>
            <a:ext cx="8072121" cy="619272"/>
          </a:xfrm>
          <a:prstGeom prst="rect">
            <a:avLst/>
          </a:prstGeom>
        </p:spPr>
        <p:txBody>
          <a:bodyPr wrap="square">
            <a:spAutoFit/>
          </a:bodyPr>
          <a:lstStyle/>
          <a:p>
            <a:pPr algn="ctr">
              <a:lnSpc>
                <a:spcPct val="107000"/>
              </a:lnSpc>
              <a:spcAft>
                <a:spcPts val="800"/>
              </a:spcAft>
            </a:pPr>
            <a:r>
              <a:rPr lang="en-US" sz="3200" b="1" dirty="0" smtClean="0">
                <a:solidFill>
                  <a:srgbClr val="002060"/>
                </a:solidFill>
                <a:ea typeface="Times New Roman" panose="02020603050405020304" pitchFamily="18" charset="0"/>
                <a:cs typeface="Times New Roman" panose="02020603050405020304" pitchFamily="18" charset="0"/>
              </a:rPr>
              <a:t>Antifire System</a:t>
            </a:r>
            <a:r>
              <a:rPr lang="ru-RU" sz="3200" b="1" dirty="0" smtClean="0">
                <a:solidFill>
                  <a:srgbClr val="002060"/>
                </a:solidFill>
                <a:ea typeface="Times New Roman" panose="02020603050405020304" pitchFamily="18" charset="0"/>
                <a:cs typeface="Times New Roman" panose="02020603050405020304" pitchFamily="18" charset="0"/>
              </a:rPr>
              <a:t> </a:t>
            </a:r>
            <a:r>
              <a:rPr lang="en-US" sz="3200" b="1" dirty="0" smtClean="0">
                <a:solidFill>
                  <a:srgbClr val="002060"/>
                </a:solidFill>
                <a:ea typeface="Times New Roman" panose="02020603050405020304" pitchFamily="18" charset="0"/>
                <a:cs typeface="Times New Roman" panose="02020603050405020304" pitchFamily="18" charset="0"/>
              </a:rPr>
              <a:t>SA10.007.02.2016</a:t>
            </a:r>
            <a:endParaRPr lang="ru-RU" sz="2000" dirty="0">
              <a:solidFill>
                <a:srgbClr val="00206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3474823" y="11687"/>
            <a:ext cx="4638492" cy="619272"/>
          </a:xfrm>
          <a:prstGeom prst="rect">
            <a:avLst/>
          </a:prstGeom>
        </p:spPr>
        <p:txBody>
          <a:bodyPr wrap="square">
            <a:spAutoFit/>
          </a:bodyPr>
          <a:lstStyle/>
          <a:p>
            <a:pPr algn="ctr">
              <a:lnSpc>
                <a:spcPct val="107000"/>
              </a:lnSpc>
              <a:spcAft>
                <a:spcPts val="800"/>
              </a:spcAft>
            </a:pPr>
            <a:r>
              <a:rPr lang="en-US" sz="3200" b="1" dirty="0">
                <a:solidFill>
                  <a:schemeClr val="tx2">
                    <a:lumMod val="60000"/>
                    <a:lumOff val="40000"/>
                  </a:schemeClr>
                </a:solidFill>
                <a:ea typeface="Times New Roman" panose="02020603050405020304" pitchFamily="18" charset="0"/>
                <a:cs typeface="Times New Roman" panose="02020603050405020304" pitchFamily="18" charset="0"/>
              </a:rPr>
              <a:t>C</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able</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r>
              <a:rPr lang="sk-SK" sz="3200" b="1" dirty="0" err="1">
                <a:solidFill>
                  <a:schemeClr val="tx2">
                    <a:lumMod val="60000"/>
                    <a:lumOff val="40000"/>
                  </a:schemeClr>
                </a:solidFill>
                <a:ea typeface="Times New Roman" panose="02020603050405020304" pitchFamily="18" charset="0"/>
                <a:cs typeface="Times New Roman" panose="02020603050405020304" pitchFamily="18" charset="0"/>
              </a:rPr>
              <a:t>channel</a:t>
            </a:r>
            <a:r>
              <a:rPr lang="sk-SK" sz="3200" b="1" dirty="0">
                <a:solidFill>
                  <a:schemeClr val="tx2">
                    <a:lumMod val="60000"/>
                    <a:lumOff val="40000"/>
                  </a:schemeClr>
                </a:solidFill>
                <a:ea typeface="Times New Roman" panose="02020603050405020304" pitchFamily="18" charset="0"/>
                <a:cs typeface="Times New Roman" panose="02020603050405020304" pitchFamily="18" charset="0"/>
              </a:rPr>
              <a:t> </a:t>
            </a:r>
            <a:endParaRPr lang="ru-RU" sz="2000" dirty="0">
              <a:solidFill>
                <a:schemeClr val="tx2">
                  <a:lumMod val="60000"/>
                  <a:lumOff val="40000"/>
                </a:schemeClr>
              </a:solidFill>
              <a:ea typeface="Calibri" panose="020F0502020204030204" pitchFamily="34" charset="0"/>
              <a:cs typeface="Times New Roman" panose="02020603050405020304" pitchFamily="18" charset="0"/>
            </a:endParaRPr>
          </a:p>
        </p:txBody>
      </p:sp>
      <p:pic>
        <p:nvPicPr>
          <p:cNvPr id="4098" name="Picture 2" descr="C:\Users\Vik\Desktop\Synthesa foto\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14" y="815629"/>
            <a:ext cx="4802716" cy="54070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Vik\Desktop\Synthesa foto\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979" y="815629"/>
            <a:ext cx="4802716" cy="540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45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D:\TECHNOPARK s.r.o\Foto\Objekty\Ventgenera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077" y="1957554"/>
            <a:ext cx="5789886" cy="3859924"/>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D:\TECHNOPARK s.r.o\Foto\Objekty\Ventogener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11" y="1957555"/>
            <a:ext cx="5576395" cy="3861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30023"/>
            <a:ext cx="1539590" cy="40093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237360" y="869679"/>
            <a:ext cx="2082501" cy="553357"/>
          </a:xfrm>
          <a:prstGeom prst="rect">
            <a:avLst/>
          </a:prstGeom>
        </p:spPr>
        <p:txBody>
          <a:bodyPr wrap="square">
            <a:spAutoFit/>
          </a:bodyPr>
          <a:lstStyle/>
          <a:p>
            <a:pPr>
              <a:lnSpc>
                <a:spcPct val="107000"/>
              </a:lnSpc>
              <a:spcAft>
                <a:spcPts val="800"/>
              </a:spcAft>
            </a:pP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4</a:t>
            </a:r>
            <a:endParaRPr lang="ru-RU" sz="28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6" name="BlokTextu 5"/>
          <p:cNvSpPr txBox="1"/>
          <p:nvPr/>
        </p:nvSpPr>
        <p:spPr>
          <a:xfrm>
            <a:off x="304799" y="1590923"/>
            <a:ext cx="6190594" cy="400110"/>
          </a:xfrm>
          <a:prstGeom prst="rect">
            <a:avLst/>
          </a:prstGeom>
          <a:noFill/>
        </p:spPr>
        <p:txBody>
          <a:bodyPr wrap="square" rtlCol="0">
            <a:spAutoFit/>
          </a:bodyPr>
          <a:lstStyle/>
          <a:p>
            <a:r>
              <a:rPr lang="en-US" sz="2000" b="1" dirty="0" smtClean="0">
                <a:solidFill>
                  <a:schemeClr val="bg1"/>
                </a:solidFill>
              </a:rPr>
              <a:t>Wind electricity production station </a:t>
            </a:r>
            <a:r>
              <a:rPr lang="sk-SK" sz="2000" b="1" dirty="0" smtClean="0">
                <a:solidFill>
                  <a:schemeClr val="accent1">
                    <a:lumMod val="60000"/>
                    <a:lumOff val="40000"/>
                  </a:schemeClr>
                </a:solidFill>
              </a:rPr>
              <a:t>, </a:t>
            </a:r>
            <a:r>
              <a:rPr lang="sk-SK" sz="2000" b="1" dirty="0" err="1" smtClean="0">
                <a:solidFill>
                  <a:schemeClr val="accent1">
                    <a:lumMod val="60000"/>
                    <a:lumOff val="40000"/>
                  </a:schemeClr>
                </a:solidFill>
              </a:rPr>
              <a:t>Steinberg</a:t>
            </a:r>
            <a:r>
              <a:rPr lang="sk-SK" sz="2000" b="1" dirty="0" smtClean="0">
                <a:solidFill>
                  <a:schemeClr val="accent1">
                    <a:lumMod val="60000"/>
                    <a:lumOff val="40000"/>
                  </a:schemeClr>
                </a:solidFill>
              </a:rPr>
              <a:t> </a:t>
            </a:r>
            <a:r>
              <a:rPr lang="en-US" sz="2000" b="1" dirty="0" smtClean="0">
                <a:solidFill>
                  <a:schemeClr val="accent1">
                    <a:lumMod val="60000"/>
                    <a:lumOff val="40000"/>
                  </a:schemeClr>
                </a:solidFill>
              </a:rPr>
              <a:t>&amp;  CO</a:t>
            </a:r>
            <a:r>
              <a:rPr lang="sk-SK" sz="2000" b="1" dirty="0" smtClean="0">
                <a:solidFill>
                  <a:schemeClr val="accent1">
                    <a:lumMod val="60000"/>
                    <a:lumOff val="40000"/>
                  </a:schemeClr>
                </a:solidFill>
              </a:rPr>
              <a:t> </a:t>
            </a:r>
            <a:endParaRPr lang="sk-SK" sz="2000" b="1" dirty="0">
              <a:solidFill>
                <a:schemeClr val="accent1">
                  <a:lumMod val="60000"/>
                  <a:lumOff val="40000"/>
                </a:schemeClr>
              </a:solidFill>
            </a:endParaRPr>
          </a:p>
        </p:txBody>
      </p:sp>
    </p:spTree>
    <p:extLst>
      <p:ext uri="{BB962C8B-B14F-4D97-AF65-F5344CB8AC3E}">
        <p14:creationId xmlns:p14="http://schemas.microsoft.com/office/powerpoint/2010/main" val="247906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ECHNOPARK s.r.o\Foto\MPP 0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799" y="178658"/>
            <a:ext cx="4368998" cy="340995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4"/>
          <p:cNvSpPr/>
          <p:nvPr/>
        </p:nvSpPr>
        <p:spPr>
          <a:xfrm>
            <a:off x="6096000" y="430491"/>
            <a:ext cx="3624287"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0.65</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aphicFrame>
        <p:nvGraphicFramePr>
          <p:cNvPr id="11" name="Таблица 8"/>
          <p:cNvGraphicFramePr>
            <a:graphicFrameLocks noGrp="1"/>
          </p:cNvGraphicFramePr>
          <p:nvPr>
            <p:extLst>
              <p:ext uri="{D42A27DB-BD31-4B8C-83A1-F6EECF244321}">
                <p14:modId xmlns:p14="http://schemas.microsoft.com/office/powerpoint/2010/main" val="2170994836"/>
              </p:ext>
            </p:extLst>
          </p:nvPr>
        </p:nvGraphicFramePr>
        <p:xfrm>
          <a:off x="6254000" y="1883633"/>
          <a:ext cx="5633194" cy="4690905"/>
        </p:xfrm>
        <a:graphic>
          <a:graphicData uri="http://schemas.openxmlformats.org/drawingml/2006/table">
            <a:tbl>
              <a:tblPr firstRow="1" firstCol="1" bandRow="1">
                <a:tableStyleId>{5C22544A-7EE6-4342-B048-85BDC9FD1C3A}</a:tableStyleId>
              </a:tblPr>
              <a:tblGrid>
                <a:gridCol w="3402245"/>
                <a:gridCol w="1001237"/>
                <a:gridCol w="1229712"/>
              </a:tblGrid>
              <a:tr h="45649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32547">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0.49</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29672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rPr>
                        <a:t>3.0</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6723">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powder </a:t>
                      </a:r>
                      <a:endPar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rPr>
                        <a:t>0.49</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6723">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height</a:t>
                      </a: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130</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6723">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230</a:t>
                      </a:r>
                      <a:endPar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9618">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 </a:t>
                      </a:r>
                      <a:r>
                        <a:rPr lang="en-US" sz="1800" b="1" dirty="0" smtClean="0">
                          <a:solidFill>
                            <a:schemeClr val="bg1"/>
                          </a:solidFill>
                          <a:effectLst>
                            <a:outerShdw blurRad="38100" dist="38100" dir="2700000" algn="tl">
                              <a:srgbClr val="000000">
                                <a:alpha val="43137"/>
                              </a:srgbClr>
                            </a:outerShdw>
                          </a:effectLst>
                          <a:latin typeface="+mn-lt"/>
                        </a:rPr>
                        <a:t>(S)</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1.2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9618">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1.2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9618">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2.4</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9618">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1.2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38952">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0.12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6723">
                <a:tc gridSpan="2">
                  <a:txBody>
                    <a:bodyPr/>
                    <a:lstStyle/>
                    <a:p>
                      <a:pPr>
                        <a:lnSpc>
                          <a:spcPct val="107000"/>
                        </a:lnSpc>
                        <a:spcAft>
                          <a:spcPts val="0"/>
                        </a:spcAft>
                      </a:pPr>
                      <a:r>
                        <a:rPr lang="ru-RU" sz="1800" b="1" smtClean="0">
                          <a:solidFill>
                            <a:schemeClr val="bg1"/>
                          </a:solidFill>
                          <a:effectLst>
                            <a:outerShdw blurRad="38100" dist="38100" dir="2700000" algn="tl">
                              <a:srgbClr val="000000">
                                <a:alpha val="43137"/>
                              </a:srgbClr>
                            </a:outerShdw>
                          </a:effectLst>
                          <a:latin typeface="+mn-lt"/>
                        </a:rPr>
                        <a:t>     </a:t>
                      </a:r>
                      <a:r>
                        <a:rPr lang="sk-SK" sz="1800" b="1" smtClean="0">
                          <a:solidFill>
                            <a:schemeClr val="bg1"/>
                          </a:solidFill>
                          <a:effectLst>
                            <a:outerShdw blurRad="38100" dist="38100" dir="2700000" algn="tl">
                              <a:srgbClr val="000000">
                                <a:alpha val="43137"/>
                              </a:srgbClr>
                            </a:outerShdw>
                          </a:effectLst>
                          <a:latin typeface="+mn-lt"/>
                        </a:rPr>
                        <a:t>Service </a:t>
                      </a:r>
                      <a:r>
                        <a:rPr lang="sk-SK" sz="1800" b="1" dirty="0" err="1" smtClean="0">
                          <a:solidFill>
                            <a:schemeClr val="bg1"/>
                          </a:solidFill>
                          <a:effectLst>
                            <a:outerShdw blurRad="38100" dist="38100" dir="2700000" algn="tl">
                              <a:srgbClr val="000000">
                                <a:alpha val="43137"/>
                              </a:srgbClr>
                            </a:outerShdw>
                          </a:effectLst>
                          <a:latin typeface="+mn-lt"/>
                        </a:rPr>
                        <a:t>life</a:t>
                      </a:r>
                      <a:r>
                        <a:rPr lang="sk-SK" sz="1800" b="1" dirty="0" smtClean="0">
                          <a:solidFill>
                            <a:schemeClr val="bg1"/>
                          </a:solidFill>
                          <a:effectLst>
                            <a:outerShdw blurRad="38100" dist="38100" dir="2700000" algn="tl">
                              <a:srgbClr val="000000">
                                <a:alpha val="43137"/>
                              </a:srgbClr>
                            </a:outerShdw>
                          </a:effectLst>
                          <a:latin typeface="+mn-lt"/>
                        </a:rPr>
                        <a:t>, </a:t>
                      </a:r>
                      <a:r>
                        <a:rPr lang="sk-SK" sz="1800" b="1" dirty="0" err="1" smtClean="0">
                          <a:solidFill>
                            <a:schemeClr val="bg1"/>
                          </a:solidFill>
                          <a:effectLst>
                            <a:outerShdw blurRad="38100" dist="38100" dir="2700000" algn="tl">
                              <a:srgbClr val="000000">
                                <a:alpha val="43137"/>
                              </a:srgbClr>
                            </a:outerShdw>
                          </a:effectLst>
                          <a:latin typeface="+mn-lt"/>
                        </a:rPr>
                        <a:t>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a:p>
                  </a:txBody>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56493">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0ЕхiaIIВT3 Х, RP </a:t>
                      </a:r>
                      <a:r>
                        <a:rPr lang="ru-RU" sz="1800" b="1" dirty="0" err="1">
                          <a:solidFill>
                            <a:schemeClr val="bg1"/>
                          </a:solidFill>
                          <a:effectLst>
                            <a:outerShdw blurRad="38100" dist="38100" dir="2700000" algn="tl">
                              <a:srgbClr val="000000">
                                <a:alpha val="43137"/>
                              </a:srgbClr>
                            </a:outerShdw>
                          </a:effectLst>
                          <a:latin typeface="+mn-lt"/>
                        </a:rPr>
                        <a:t>ЕхiaI</a:t>
                      </a:r>
                      <a:r>
                        <a:rPr lang="ru-RU" sz="1800" b="1" dirty="0">
                          <a:solidFill>
                            <a:schemeClr val="bg1"/>
                          </a:solidFill>
                          <a:effectLst>
                            <a:outerShdw blurRad="38100" dist="38100" dir="2700000" algn="tl">
                              <a:srgbClr val="000000">
                                <a:alpha val="43137"/>
                              </a:srgbClr>
                            </a:outerShdw>
                          </a:effectLst>
                          <a:latin typeface="+mn-lt"/>
                        </a:rPr>
                        <a:t> Х</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graphicFrame>
        <p:nvGraphicFramePr>
          <p:cNvPr id="12" name="Таблица 8"/>
          <p:cNvGraphicFramePr>
            <a:graphicFrameLocks noGrp="1"/>
          </p:cNvGraphicFramePr>
          <p:nvPr>
            <p:extLst>
              <p:ext uri="{D42A27DB-BD31-4B8C-83A1-F6EECF244321}">
                <p14:modId xmlns:p14="http://schemas.microsoft.com/office/powerpoint/2010/main" val="2889041040"/>
              </p:ext>
            </p:extLst>
          </p:nvPr>
        </p:nvGraphicFramePr>
        <p:xfrm>
          <a:off x="281549" y="3525544"/>
          <a:ext cx="5808610" cy="2749125"/>
        </p:xfrm>
        <a:graphic>
          <a:graphicData uri="http://schemas.openxmlformats.org/drawingml/2006/table">
            <a:tbl>
              <a:tblPr firstRow="1" firstCol="1" bandRow="1">
                <a:tableStyleId>{5C22544A-7EE6-4342-B048-85BDC9FD1C3A}</a:tableStyleId>
              </a:tblPr>
              <a:tblGrid>
                <a:gridCol w="5808610"/>
              </a:tblGrid>
              <a:tr h="2749125">
                <a:tc>
                  <a:txBody>
                    <a:bodyPr/>
                    <a:lstStyle/>
                    <a:p>
                      <a:pPr marL="61595">
                        <a:lnSpc>
                          <a:spcPct val="107000"/>
                        </a:lnSpc>
                        <a:spcAft>
                          <a:spcPts val="0"/>
                        </a:spcAft>
                      </a:pPr>
                      <a:r>
                        <a:rPr lang="en-GB" sz="2400" i="1" u="sng" dirty="0" smtClean="0">
                          <a:solidFill>
                            <a:schemeClr val="bg1"/>
                          </a:solidFill>
                          <a:effectLst>
                            <a:outerShdw blurRad="38100" dist="38100" dir="2700000" algn="tl">
                              <a:srgbClr val="000000">
                                <a:alpha val="43137"/>
                              </a:srgbClr>
                            </a:outerShdw>
                          </a:effectLst>
                        </a:rPr>
                        <a:t>The module is designed to </a:t>
                      </a:r>
                      <a:r>
                        <a:rPr lang="en-GB" sz="2400" i="0" u="none" dirty="0" smtClean="0">
                          <a:solidFill>
                            <a:schemeClr val="bg1"/>
                          </a:solidFill>
                          <a:effectLst>
                            <a:outerShdw blurRad="38100" dist="38100" dir="2700000" algn="tl">
                              <a:srgbClr val="000000">
                                <a:alpha val="43137"/>
                              </a:srgbClr>
                            </a:outerShdw>
                          </a:effectLst>
                        </a:rPr>
                        <a:t>extinguish hotbeds of ignition in closed cabinets with electronic and electrical equipment of small volume, cable channels, technological equipment</a:t>
                      </a:r>
                      <a:endParaRPr lang="en-US" sz="1600" i="0" u="none" dirty="0" smtClean="0">
                        <a:solidFill>
                          <a:schemeClr val="bg1"/>
                        </a:solidFill>
                        <a:effectLst>
                          <a:outerShdw blurRad="38100" dist="38100" dir="2700000" algn="tl">
                            <a:srgbClr val="000000">
                              <a:alpha val="43137"/>
                            </a:srgbClr>
                          </a:outerShdw>
                        </a:effectLst>
                      </a:endParaRPr>
                    </a:p>
                  </a:txBody>
                  <a:tcPr marL="9525" marR="9525" marT="9525" marB="952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3"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10"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117" y="26319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142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foto skoda\Prezentacia Ško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230024"/>
            <a:ext cx="1347953"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228599" y="5034780"/>
            <a:ext cx="8568952" cy="619272"/>
          </a:xfrm>
          <a:prstGeom prst="rect">
            <a:avLst/>
          </a:prstGeom>
        </p:spPr>
        <p:txBody>
          <a:bodyPr wrap="square">
            <a:spAutoFit/>
          </a:bodyPr>
          <a:lstStyle/>
          <a:p>
            <a:pPr algn="ctr">
              <a:lnSpc>
                <a:spcPct val="107000"/>
              </a:lnSpc>
              <a:spcAft>
                <a:spcPts val="800"/>
              </a:spcAft>
            </a:pPr>
            <a:r>
              <a:rPr lang="sk-SK" sz="3200" b="1" dirty="0" smtClean="0">
                <a:solidFill>
                  <a:srgbClr val="FF0000"/>
                </a:solidFill>
                <a:ea typeface="Times New Roman" panose="02020603050405020304" pitchFamily="18" charset="0"/>
                <a:cs typeface="Times New Roman" panose="02020603050405020304" pitchFamily="18" charset="0"/>
              </a:rPr>
              <a:t>Škoda AUTO</a:t>
            </a:r>
            <a:r>
              <a:rPr lang="en-US" sz="3200" b="1" dirty="0" smtClean="0">
                <a:solidFill>
                  <a:srgbClr val="FF0000"/>
                </a:solidFill>
                <a:ea typeface="Times New Roman" panose="02020603050405020304" pitchFamily="18" charset="0"/>
                <a:cs typeface="Times New Roman" panose="02020603050405020304" pitchFamily="18" charset="0"/>
              </a:rPr>
              <a:t>, </a:t>
            </a:r>
            <a:r>
              <a:rPr lang="en-US" sz="3200" b="1" dirty="0" err="1" smtClean="0">
                <a:solidFill>
                  <a:srgbClr val="FF0000"/>
                </a:solidFill>
                <a:ea typeface="Times New Roman" panose="02020603050405020304" pitchFamily="18" charset="0"/>
                <a:cs typeface="Times New Roman" panose="02020603050405020304" pitchFamily="18" charset="0"/>
              </a:rPr>
              <a:t>a.s</a:t>
            </a:r>
            <a:r>
              <a:rPr lang="en-US" sz="3200" b="1" dirty="0">
                <a:solidFill>
                  <a:srgbClr val="FF0000"/>
                </a:solidFill>
                <a:ea typeface="Times New Roman" panose="02020603050405020304" pitchFamily="18" charset="0"/>
                <a:cs typeface="Times New Roman" panose="02020603050405020304" pitchFamily="18" charset="0"/>
              </a:rPr>
              <a:t>., </a:t>
            </a:r>
            <a:r>
              <a:rPr lang="sk-SK" sz="3200" b="1" dirty="0" smtClean="0">
                <a:solidFill>
                  <a:srgbClr val="FF0000"/>
                </a:solidFill>
                <a:ea typeface="Times New Roman" panose="02020603050405020304" pitchFamily="18" charset="0"/>
                <a:cs typeface="Times New Roman" panose="02020603050405020304" pitchFamily="18" charset="0"/>
              </a:rPr>
              <a:t>Mladá Boleslav</a:t>
            </a:r>
            <a:r>
              <a:rPr lang="en-US" sz="3200" b="1" dirty="0" smtClean="0">
                <a:solidFill>
                  <a:srgbClr val="FF0000"/>
                </a:solidFill>
                <a:ea typeface="Times New Roman" panose="02020603050405020304" pitchFamily="18" charset="0"/>
                <a:cs typeface="Times New Roman" panose="02020603050405020304" pitchFamily="18" charset="0"/>
              </a:rPr>
              <a:t>,</a:t>
            </a:r>
            <a:r>
              <a:rPr lang="sk-SK" sz="3200" b="1" dirty="0" smtClean="0">
                <a:solidFill>
                  <a:srgbClr val="FF0000"/>
                </a:solidFill>
                <a:ea typeface="Times New Roman" panose="02020603050405020304" pitchFamily="18" charset="0"/>
                <a:cs typeface="Times New Roman" panose="02020603050405020304" pitchFamily="18" charset="0"/>
              </a:rPr>
              <a:t> </a:t>
            </a:r>
            <a:r>
              <a:rPr lang="en-US" sz="3200" b="1" dirty="0">
                <a:solidFill>
                  <a:srgbClr val="FF0000"/>
                </a:solidFill>
                <a:ea typeface="Times New Roman" panose="02020603050405020304" pitchFamily="18" charset="0"/>
                <a:cs typeface="Times New Roman" panose="02020603050405020304" pitchFamily="18" charset="0"/>
              </a:rPr>
              <a:t>Czech</a:t>
            </a:r>
            <a:r>
              <a:rPr lang="sk-SK" sz="3200" b="1" dirty="0" smtClean="0">
                <a:solidFill>
                  <a:srgbClr val="FF0000"/>
                </a:solidFill>
                <a:ea typeface="Times New Roman" panose="02020603050405020304" pitchFamily="18" charset="0"/>
                <a:cs typeface="Times New Roman" panose="02020603050405020304" pitchFamily="18" charset="0"/>
              </a:rPr>
              <a:t> </a:t>
            </a:r>
            <a:r>
              <a:rPr lang="en-US" sz="3200" b="1" dirty="0" smtClean="0">
                <a:solidFill>
                  <a:srgbClr val="FF0000"/>
                </a:solidFill>
                <a:ea typeface="Times New Roman" panose="02020603050405020304" pitchFamily="18" charset="0"/>
                <a:cs typeface="Times New Roman" panose="02020603050405020304" pitchFamily="18" charset="0"/>
              </a:rPr>
              <a:t>Republic</a:t>
            </a:r>
            <a:endParaRPr lang="ru-RU" sz="3200" dirty="0">
              <a:solidFill>
                <a:srgbClr val="FF000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1415115" y="5877272"/>
            <a:ext cx="6054091" cy="553357"/>
          </a:xfrm>
          <a:prstGeom prst="rect">
            <a:avLst/>
          </a:prstGeom>
        </p:spPr>
        <p:txBody>
          <a:bodyPr wrap="square">
            <a:spAutoFit/>
          </a:bodyPr>
          <a:lstStyle/>
          <a:p>
            <a:pPr algn="ct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a:solidFill>
                  <a:schemeClr val="bg1"/>
                </a:solidFill>
                <a:ea typeface="Times New Roman" panose="02020603050405020304" pitchFamily="18" charset="0"/>
                <a:cs typeface="Times New Roman" panose="02020603050405020304" pitchFamily="18" charset="0"/>
              </a:rPr>
              <a:t>SA10.012.02.2016</a:t>
            </a:r>
            <a:endParaRPr lang="ru-RU"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9653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4"/>
          <p:cNvSpPr/>
          <p:nvPr/>
        </p:nvSpPr>
        <p:spPr>
          <a:xfrm>
            <a:off x="1563211" y="116632"/>
            <a:ext cx="8040017" cy="553357"/>
          </a:xfrm>
          <a:prstGeom prst="rect">
            <a:avLst/>
          </a:prstGeom>
        </p:spPr>
        <p:txBody>
          <a:bodyPr wrap="square">
            <a:spAutoFit/>
          </a:bodyPr>
          <a:lstStyle/>
          <a:p>
            <a:pPr algn="ct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a:solidFill>
                  <a:schemeClr val="bg1"/>
                </a:solidFill>
                <a:ea typeface="Times New Roman" panose="02020603050405020304" pitchFamily="18" charset="0"/>
                <a:cs typeface="Times New Roman" panose="02020603050405020304" pitchFamily="18" charset="0"/>
              </a:rPr>
              <a:t>SA10.012.02.2016</a:t>
            </a:r>
            <a:endParaRPr lang="ru-RU" dirty="0">
              <a:solidFill>
                <a:schemeClr val="bg1"/>
              </a:solidFill>
              <a:effectLst/>
              <a:ea typeface="Calibri" panose="020F0502020204030204" pitchFamily="34" charset="0"/>
              <a:cs typeface="Times New Roman" panose="02020603050405020304" pitchFamily="18" charset="0"/>
            </a:endParaRPr>
          </a:p>
        </p:txBody>
      </p:sp>
      <p:sp>
        <p:nvSpPr>
          <p:cNvPr id="5" name="Прямоугольник 4"/>
          <p:cNvSpPr/>
          <p:nvPr/>
        </p:nvSpPr>
        <p:spPr>
          <a:xfrm>
            <a:off x="193252" y="6233775"/>
            <a:ext cx="11379829" cy="619272"/>
          </a:xfrm>
          <a:prstGeom prst="rect">
            <a:avLst/>
          </a:prstGeom>
        </p:spPr>
        <p:txBody>
          <a:bodyPr wrap="square">
            <a:spAutoFit/>
          </a:bodyPr>
          <a:lstStyle/>
          <a:p>
            <a:pPr algn="ctr">
              <a:lnSpc>
                <a:spcPct val="107000"/>
              </a:lnSpc>
              <a:spcAft>
                <a:spcPts val="800"/>
              </a:spcAft>
            </a:pPr>
            <a:r>
              <a:rPr lang="sk-SK" sz="3200" b="1" dirty="0" smtClean="0">
                <a:ea typeface="Times New Roman" panose="02020603050405020304" pitchFamily="18" charset="0"/>
                <a:cs typeface="Times New Roman" panose="02020603050405020304" pitchFamily="18" charset="0"/>
              </a:rPr>
              <a:t>Škoda AUTO</a:t>
            </a:r>
            <a:r>
              <a:rPr lang="en-US" sz="3200" b="1" dirty="0" smtClean="0">
                <a:ea typeface="Times New Roman" panose="02020603050405020304" pitchFamily="18" charset="0"/>
                <a:cs typeface="Times New Roman" panose="02020603050405020304" pitchFamily="18" charset="0"/>
              </a:rPr>
              <a:t>, </a:t>
            </a:r>
            <a:r>
              <a:rPr lang="en-US" sz="3200" b="1" dirty="0" err="1" smtClean="0">
                <a:ea typeface="Times New Roman" panose="02020603050405020304" pitchFamily="18" charset="0"/>
                <a:cs typeface="Times New Roman" panose="02020603050405020304" pitchFamily="18" charset="0"/>
              </a:rPr>
              <a:t>a.s</a:t>
            </a:r>
            <a:r>
              <a:rPr lang="en-US" sz="3200" b="1" dirty="0">
                <a:ea typeface="Times New Roman" panose="02020603050405020304" pitchFamily="18" charset="0"/>
                <a:cs typeface="Times New Roman" panose="02020603050405020304" pitchFamily="18" charset="0"/>
              </a:rPr>
              <a:t>., </a:t>
            </a:r>
            <a:r>
              <a:rPr lang="sk-SK" sz="3200" b="1" dirty="0" smtClean="0">
                <a:ea typeface="Times New Roman" panose="02020603050405020304" pitchFamily="18" charset="0"/>
                <a:cs typeface="Times New Roman" panose="02020603050405020304" pitchFamily="18" charset="0"/>
              </a:rPr>
              <a:t>Mladá Boleslav</a:t>
            </a:r>
            <a:r>
              <a:rPr lang="en-US" sz="3200" b="1" dirty="0" smtClean="0">
                <a:ea typeface="Times New Roman" panose="02020603050405020304" pitchFamily="18" charset="0"/>
                <a:cs typeface="Times New Roman" panose="02020603050405020304" pitchFamily="18" charset="0"/>
              </a:rPr>
              <a:t>,</a:t>
            </a:r>
            <a:r>
              <a:rPr lang="sk-SK" sz="3200" b="1" dirty="0" smtClean="0">
                <a:ea typeface="Times New Roman" panose="02020603050405020304" pitchFamily="18" charset="0"/>
                <a:cs typeface="Times New Roman" panose="02020603050405020304" pitchFamily="18" charset="0"/>
              </a:rPr>
              <a:t> </a:t>
            </a:r>
            <a:r>
              <a:rPr lang="en-US" sz="3200" b="1" dirty="0">
                <a:ea typeface="Times New Roman" panose="02020603050405020304" pitchFamily="18" charset="0"/>
                <a:cs typeface="Times New Roman" panose="02020603050405020304" pitchFamily="18" charset="0"/>
              </a:rPr>
              <a:t>Czech</a:t>
            </a:r>
            <a:r>
              <a:rPr lang="sk-SK" sz="3200" b="1" dirty="0" smtClean="0">
                <a:ea typeface="Times New Roman" panose="02020603050405020304" pitchFamily="18" charset="0"/>
                <a:cs typeface="Times New Roman" panose="02020603050405020304" pitchFamily="18" charset="0"/>
              </a:rPr>
              <a:t> </a:t>
            </a:r>
            <a:r>
              <a:rPr lang="en-US" sz="3200" b="1" dirty="0" smtClean="0">
                <a:ea typeface="Times New Roman" panose="02020603050405020304" pitchFamily="18" charset="0"/>
                <a:cs typeface="Times New Roman" panose="02020603050405020304" pitchFamily="18" charset="0"/>
              </a:rPr>
              <a:t>Republic</a:t>
            </a:r>
            <a:endParaRPr lang="ru-RU" sz="3200" dirty="0">
              <a:effectLst/>
              <a:ea typeface="Calibri" panose="020F0502020204030204" pitchFamily="34" charset="0"/>
              <a:cs typeface="Times New Roman" panose="02020603050405020304" pitchFamily="18" charset="0"/>
            </a:endParaRPr>
          </a:p>
        </p:txBody>
      </p:sp>
      <p:pic>
        <p:nvPicPr>
          <p:cNvPr id="6" name="Picture 4" descr="C:\Users\Vik\Desktop\Škoda foto\Škoda auto 2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292" y="836712"/>
            <a:ext cx="9306435" cy="5252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230024"/>
            <a:ext cx="1154693"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835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k\Desktop\Aupark foto\Aup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364087" y="321323"/>
            <a:ext cx="4368485" cy="619272"/>
          </a:xfrm>
          <a:prstGeom prst="rect">
            <a:avLst/>
          </a:prstGeom>
        </p:spPr>
        <p:txBody>
          <a:bodyPr wrap="square">
            <a:spAutoFit/>
          </a:bodyPr>
          <a:lstStyle/>
          <a:p>
            <a:pPr>
              <a:lnSpc>
                <a:spcPct val="107000"/>
              </a:lnSpc>
              <a:spcAft>
                <a:spcPts val="800"/>
              </a:spcAft>
            </a:pPr>
            <a:r>
              <a:rPr lang="en-US" sz="3200" b="1" dirty="0" err="1" smtClean="0">
                <a:solidFill>
                  <a:schemeClr val="accent6">
                    <a:lumMod val="75000"/>
                  </a:schemeClr>
                </a:solidFill>
                <a:ea typeface="Times New Roman" panose="02020603050405020304" pitchFamily="18" charset="0"/>
                <a:cs typeface="Times New Roman" panose="02020603050405020304" pitchFamily="18" charset="0"/>
              </a:rPr>
              <a:t>Aupark</a:t>
            </a: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6" name="Прямоугольник 4"/>
          <p:cNvSpPr/>
          <p:nvPr/>
        </p:nvSpPr>
        <p:spPr>
          <a:xfrm>
            <a:off x="3923929" y="940595"/>
            <a:ext cx="6240692"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SA10.014.01.2016</a:t>
            </a:r>
            <a:endParaRPr lang="ru-RU" dirty="0">
              <a:solidFill>
                <a:schemeClr val="bg1"/>
              </a:solidFill>
              <a:effectLst/>
              <a:ea typeface="Calibri" panose="020F0502020204030204" pitchFamily="34" charset="0"/>
              <a:cs typeface="Times New Roman" panose="02020603050405020304" pitchFamily="18" charset="0"/>
            </a:endParaRPr>
          </a:p>
        </p:txBody>
      </p:sp>
      <p:pic>
        <p:nvPicPr>
          <p:cNvPr id="7"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530" y="430491"/>
            <a:ext cx="1154693" cy="4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7880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30024"/>
            <a:ext cx="1154693" cy="4009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364088" y="321323"/>
            <a:ext cx="3276364" cy="619272"/>
          </a:xfrm>
          <a:prstGeom prst="rect">
            <a:avLst/>
          </a:prstGeom>
        </p:spPr>
        <p:txBody>
          <a:bodyPr wrap="square">
            <a:spAutoFit/>
          </a:bodyPr>
          <a:lstStyle/>
          <a:p>
            <a:pPr>
              <a:lnSpc>
                <a:spcPct val="107000"/>
              </a:lnSpc>
              <a:spcAft>
                <a:spcPts val="800"/>
              </a:spcAft>
            </a:pP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Aupark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6" name="Прямоугольник 4"/>
          <p:cNvSpPr/>
          <p:nvPr/>
        </p:nvSpPr>
        <p:spPr>
          <a:xfrm>
            <a:off x="3923929" y="940595"/>
            <a:ext cx="4680519"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SA10.014.01.2016</a:t>
            </a:r>
            <a:endParaRPr lang="ru-RU" dirty="0">
              <a:solidFill>
                <a:schemeClr val="bg1"/>
              </a:solidFill>
              <a:effectLst/>
              <a:ea typeface="Calibri" panose="020F0502020204030204" pitchFamily="34" charset="0"/>
              <a:cs typeface="Times New Roman" panose="02020603050405020304" pitchFamily="18" charset="0"/>
            </a:endParaRPr>
          </a:p>
        </p:txBody>
      </p:sp>
      <p:pic>
        <p:nvPicPr>
          <p:cNvPr id="7" name="Picture 2" descr="C:\Users\Vik\Desktop\Aupark foto\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45" y="1493952"/>
            <a:ext cx="3602037" cy="2395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Vik\Desktop\Aupark foto\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502641"/>
            <a:ext cx="7027168" cy="49153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Vik\Desktop\Aupark foto\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86" y="4022406"/>
            <a:ext cx="3602037" cy="239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7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02" y="230023"/>
            <a:ext cx="1154693" cy="4009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22492" y="343101"/>
            <a:ext cx="3276364" cy="619272"/>
          </a:xfrm>
          <a:prstGeom prst="rect">
            <a:avLst/>
          </a:prstGeom>
        </p:spPr>
        <p:txBody>
          <a:bodyPr wrap="square">
            <a:spAutoFit/>
          </a:bodyPr>
          <a:lstStyle/>
          <a:p>
            <a:pPr>
              <a:lnSpc>
                <a:spcPct val="107000"/>
              </a:lnSpc>
              <a:spcAft>
                <a:spcPts val="800"/>
              </a:spcAft>
            </a:pP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Aupark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6" name="Прямоугольник 4"/>
          <p:cNvSpPr/>
          <p:nvPr/>
        </p:nvSpPr>
        <p:spPr>
          <a:xfrm>
            <a:off x="3923929" y="940595"/>
            <a:ext cx="4680519"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SA10.014.01.2016</a:t>
            </a:r>
            <a:endParaRPr lang="ru-RU" dirty="0">
              <a:solidFill>
                <a:schemeClr val="bg1"/>
              </a:solidFill>
              <a:effectLst/>
              <a:ea typeface="Calibri" panose="020F0502020204030204" pitchFamily="34" charset="0"/>
              <a:cs typeface="Times New Roman" panose="02020603050405020304" pitchFamily="18" charset="0"/>
            </a:endParaRPr>
          </a:p>
        </p:txBody>
      </p:sp>
      <p:pic>
        <p:nvPicPr>
          <p:cNvPr id="7" name="Picture 3" descr="C:\Users\Vik\Desktop\Aupark foto\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797" y="1555491"/>
            <a:ext cx="3602038" cy="23955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Vik\Desktop\Aupark foto\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798" y="4193063"/>
            <a:ext cx="3602037" cy="23955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Vik\Desktop\Aupark foto\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656" y="1555491"/>
            <a:ext cx="3602037"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Vik\Desktop\Aupark foto\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02" y="1555491"/>
            <a:ext cx="3602037"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Vik\Desktop\Aupark foto\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923" y="4199783"/>
            <a:ext cx="3602037"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C:\Users\Vik\Desktop\Aupark foto\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429" y="4199783"/>
            <a:ext cx="3602037" cy="239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46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02" y="230023"/>
            <a:ext cx="1154693" cy="4009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622043" y="343101"/>
            <a:ext cx="3276364" cy="619272"/>
          </a:xfrm>
          <a:prstGeom prst="rect">
            <a:avLst/>
          </a:prstGeom>
        </p:spPr>
        <p:txBody>
          <a:bodyPr wrap="square">
            <a:spAutoFit/>
          </a:bodyPr>
          <a:lstStyle/>
          <a:p>
            <a:pPr>
              <a:lnSpc>
                <a:spcPct val="107000"/>
              </a:lnSpc>
              <a:spcAft>
                <a:spcPts val="800"/>
              </a:spcAft>
            </a:pP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Aupark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6" name="Прямоугольник 4"/>
          <p:cNvSpPr/>
          <p:nvPr/>
        </p:nvSpPr>
        <p:spPr>
          <a:xfrm>
            <a:off x="3923929" y="940595"/>
            <a:ext cx="4680519"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SA10.014.01.2016</a:t>
            </a:r>
            <a:endParaRPr lang="ru-RU" dirty="0">
              <a:solidFill>
                <a:schemeClr val="bg1"/>
              </a:solidFill>
              <a:effectLst/>
              <a:ea typeface="Calibri" panose="020F0502020204030204" pitchFamily="34" charset="0"/>
              <a:cs typeface="Times New Roman" panose="02020603050405020304" pitchFamily="18" charset="0"/>
            </a:endParaRPr>
          </a:p>
        </p:txBody>
      </p:sp>
      <p:pic>
        <p:nvPicPr>
          <p:cNvPr id="7" name="Picture 2" descr="C:\Users\Vik\Desktop\Aupark foto\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3602038" cy="2395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Vik\Desktop\Aupark foto\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69" y="1628799"/>
            <a:ext cx="3602037" cy="23955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Vik\Desktop\Aupark foto\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194452"/>
            <a:ext cx="3602038" cy="2395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Vik\Desktop\Aupark foto\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9206" y="4289425"/>
            <a:ext cx="3602038"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Vik\Desktop\Aupark foto\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369" y="1628800"/>
            <a:ext cx="3602038"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Vik\Desktop\Aupark foto\1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0201" y="4289426"/>
            <a:ext cx="3602037" cy="239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13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Проекты систем\Malovec\0. OLO\Spalovna\OLO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4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02" y="230023"/>
            <a:ext cx="1154693"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3638485" y="430490"/>
            <a:ext cx="4915029" cy="619272"/>
          </a:xfrm>
          <a:prstGeom prst="rect">
            <a:avLst/>
          </a:prstGeom>
        </p:spPr>
        <p:txBody>
          <a:bodyPr wrap="square">
            <a:spAutoFit/>
          </a:bodyPr>
          <a:lstStyle/>
          <a:p>
            <a:pPr>
              <a:lnSpc>
                <a:spcPct val="107000"/>
              </a:lnSpc>
              <a:spcAft>
                <a:spcPts val="800"/>
              </a:spcAft>
            </a:pP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OLO </a:t>
            </a:r>
            <a:r>
              <a:rPr lang="sk-SK" sz="3200" b="1" dirty="0" err="1" smtClean="0">
                <a:solidFill>
                  <a:schemeClr val="accent6">
                    <a:lumMod val="75000"/>
                  </a:schemeClr>
                </a:solidFill>
                <a:ea typeface="Times New Roman" panose="02020603050405020304" pitchFamily="18" charset="0"/>
                <a:cs typeface="Times New Roman" panose="02020603050405020304" pitchFamily="18" charset="0"/>
              </a:rPr>
              <a:t>as</a:t>
            </a: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 s.r.o.</a:t>
            </a: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3377632" y="1049762"/>
            <a:ext cx="4680519" cy="553357"/>
          </a:xfrm>
          <a:prstGeom prst="rect">
            <a:avLst/>
          </a:prstGeom>
        </p:spPr>
        <p:txBody>
          <a:bodyPr wrap="square">
            <a:spAutoFit/>
          </a:bodyPr>
          <a:lstStyle/>
          <a:p>
            <a:pPr>
              <a:lnSpc>
                <a:spcPct val="107000"/>
              </a:lnSpc>
              <a:spcAft>
                <a:spcPts val="800"/>
              </a:spcAft>
            </a:pPr>
            <a:r>
              <a:rPr lang="en-US" sz="2800" b="1" dirty="0" smtClean="0">
                <a:ea typeface="Times New Roman" panose="02020603050405020304" pitchFamily="18" charset="0"/>
                <a:cs typeface="Times New Roman" panose="02020603050405020304" pitchFamily="18" charset="0"/>
              </a:rPr>
              <a:t>Fire System</a:t>
            </a:r>
            <a:r>
              <a:rPr lang="ru-RU" sz="2800" b="1" dirty="0" smtClean="0">
                <a:ea typeface="Times New Roman" panose="02020603050405020304" pitchFamily="18" charset="0"/>
                <a:cs typeface="Times New Roman" panose="02020603050405020304" pitchFamily="18" charset="0"/>
              </a:rPr>
              <a:t> </a:t>
            </a:r>
            <a:r>
              <a:rPr lang="en-US" sz="2800" b="1" dirty="0" smtClean="0">
                <a:ea typeface="Times New Roman" panose="02020603050405020304" pitchFamily="18" charset="0"/>
                <a:cs typeface="Times New Roman" panose="02020603050405020304" pitchFamily="18" charset="0"/>
              </a:rPr>
              <a:t>SA10.01</a:t>
            </a:r>
            <a:r>
              <a:rPr lang="sk-SK" sz="2800" b="1" dirty="0" smtClean="0">
                <a:ea typeface="Times New Roman" panose="02020603050405020304" pitchFamily="18" charset="0"/>
                <a:cs typeface="Times New Roman" panose="02020603050405020304" pitchFamily="18" charset="0"/>
              </a:rPr>
              <a:t>5</a:t>
            </a:r>
            <a:r>
              <a:rPr lang="en-US" sz="2800" b="1" dirty="0" smtClean="0">
                <a:ea typeface="Times New Roman" panose="02020603050405020304" pitchFamily="18" charset="0"/>
                <a:cs typeface="Times New Roman" panose="02020603050405020304" pitchFamily="18" charset="0"/>
              </a:rPr>
              <a:t>.0</a:t>
            </a:r>
            <a:r>
              <a:rPr lang="sk-SK" sz="2800" b="1" dirty="0" smtClean="0">
                <a:ea typeface="Times New Roman" panose="02020603050405020304" pitchFamily="18" charset="0"/>
                <a:cs typeface="Times New Roman" panose="02020603050405020304" pitchFamily="18" charset="0"/>
              </a:rPr>
              <a:t>4</a:t>
            </a:r>
            <a:r>
              <a:rPr lang="en-US" sz="2800" b="1" dirty="0" smtClean="0">
                <a:ea typeface="Times New Roman" panose="02020603050405020304" pitchFamily="18" charset="0"/>
                <a:cs typeface="Times New Roman" panose="02020603050405020304" pitchFamily="18" charset="0"/>
              </a:rPr>
              <a:t>.2016</a:t>
            </a:r>
            <a:endParaRPr lang="ru-RU"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0374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ik\Desktop\Foto OLO\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05"/>
            <a:ext cx="12192000" cy="6881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85" y="285435"/>
            <a:ext cx="1402512"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3945190" y="430490"/>
            <a:ext cx="4915029" cy="619272"/>
          </a:xfrm>
          <a:prstGeom prst="rect">
            <a:avLst/>
          </a:prstGeom>
        </p:spPr>
        <p:txBody>
          <a:bodyPr wrap="square">
            <a:spAutoFit/>
          </a:bodyPr>
          <a:lstStyle/>
          <a:p>
            <a:pPr>
              <a:lnSpc>
                <a:spcPct val="107000"/>
              </a:lnSpc>
              <a:spcAft>
                <a:spcPts val="800"/>
              </a:spcAft>
            </a:pPr>
            <a:r>
              <a:rPr lang="sk-SK" sz="3200" b="1" dirty="0" smtClean="0">
                <a:ea typeface="Times New Roman" panose="02020603050405020304" pitchFamily="18" charset="0"/>
                <a:cs typeface="Times New Roman" panose="02020603050405020304" pitchFamily="18" charset="0"/>
              </a:rPr>
              <a:t>OLO </a:t>
            </a:r>
            <a:r>
              <a:rPr lang="sk-SK" sz="3200" b="1" dirty="0" err="1" smtClean="0">
                <a:ea typeface="Times New Roman" panose="02020603050405020304" pitchFamily="18" charset="0"/>
                <a:cs typeface="Times New Roman" panose="02020603050405020304" pitchFamily="18" charset="0"/>
              </a:rPr>
              <a:t>as</a:t>
            </a:r>
            <a:r>
              <a:rPr lang="sk-SK" sz="3200" b="1" dirty="0" smtClean="0">
                <a:ea typeface="Times New Roman" panose="02020603050405020304" pitchFamily="18" charset="0"/>
                <a:cs typeface="Times New Roman" panose="02020603050405020304" pitchFamily="18" charset="0"/>
              </a:rPr>
              <a:t> s.r.o.</a:t>
            </a:r>
            <a:r>
              <a:rPr lang="en-US" sz="3200" b="1" dirty="0" smtClean="0">
                <a:ea typeface="Times New Roman" panose="02020603050405020304" pitchFamily="18" charset="0"/>
                <a:cs typeface="Times New Roman" panose="02020603050405020304" pitchFamily="18" charset="0"/>
              </a:rPr>
              <a:t> Bratislava</a:t>
            </a:r>
            <a:endParaRPr lang="ru-RU" sz="3200" dirty="0">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2202112" y="6218572"/>
            <a:ext cx="9417073" cy="619272"/>
          </a:xfrm>
          <a:prstGeom prst="rect">
            <a:avLst/>
          </a:prstGeom>
        </p:spPr>
        <p:txBody>
          <a:bodyPr wrap="square">
            <a:spAutoFit/>
          </a:bodyPr>
          <a:lstStyle/>
          <a:p>
            <a:pPr>
              <a:lnSpc>
                <a:spcPct val="107000"/>
              </a:lnSpc>
              <a:spcAft>
                <a:spcPts val="800"/>
              </a:spcAft>
            </a:pPr>
            <a:r>
              <a:rPr lang="en-US" sz="3200" b="1" dirty="0" smtClean="0">
                <a:ea typeface="Times New Roman" panose="02020603050405020304" pitchFamily="18" charset="0"/>
                <a:cs typeface="Times New Roman" panose="02020603050405020304" pitchFamily="18" charset="0"/>
              </a:rPr>
              <a:t>Fire System</a:t>
            </a:r>
            <a:r>
              <a:rPr lang="ru-RU" sz="3200" b="1" dirty="0" smtClean="0">
                <a:ea typeface="Times New Roman" panose="02020603050405020304" pitchFamily="18" charset="0"/>
                <a:cs typeface="Times New Roman" panose="02020603050405020304" pitchFamily="18" charset="0"/>
              </a:rPr>
              <a:t> </a:t>
            </a:r>
            <a:r>
              <a:rPr lang="en-US" sz="3200" b="1" dirty="0" smtClean="0">
                <a:ea typeface="Times New Roman" panose="02020603050405020304" pitchFamily="18" charset="0"/>
                <a:cs typeface="Times New Roman" panose="02020603050405020304" pitchFamily="18" charset="0"/>
              </a:rPr>
              <a:t>SA10.01</a:t>
            </a:r>
            <a:r>
              <a:rPr lang="sk-SK" sz="3200" b="1" dirty="0" smtClean="0">
                <a:ea typeface="Times New Roman" panose="02020603050405020304" pitchFamily="18" charset="0"/>
                <a:cs typeface="Times New Roman" panose="02020603050405020304" pitchFamily="18" charset="0"/>
              </a:rPr>
              <a:t>5</a:t>
            </a:r>
            <a:r>
              <a:rPr lang="en-US" sz="3200" b="1" dirty="0" smtClean="0">
                <a:ea typeface="Times New Roman" panose="02020603050405020304" pitchFamily="18" charset="0"/>
                <a:cs typeface="Times New Roman" panose="02020603050405020304" pitchFamily="18" charset="0"/>
              </a:rPr>
              <a:t>.0</a:t>
            </a:r>
            <a:r>
              <a:rPr lang="sk-SK" sz="3200" b="1" dirty="0" smtClean="0">
                <a:ea typeface="Times New Roman" panose="02020603050405020304" pitchFamily="18" charset="0"/>
                <a:cs typeface="Times New Roman" panose="02020603050405020304" pitchFamily="18" charset="0"/>
              </a:rPr>
              <a:t>4</a:t>
            </a:r>
            <a:r>
              <a:rPr lang="en-US" sz="3200" b="1" dirty="0" smtClean="0">
                <a:ea typeface="Times New Roman" panose="02020603050405020304" pitchFamily="18" charset="0"/>
                <a:cs typeface="Times New Roman" panose="02020603050405020304" pitchFamily="18" charset="0"/>
              </a:rPr>
              <a:t>.2016</a:t>
            </a:r>
            <a:r>
              <a:rPr lang="ru-RU" sz="3200" b="1" dirty="0" smtClean="0">
                <a:ea typeface="Times New Roman" panose="02020603050405020304" pitchFamily="18" charset="0"/>
                <a:cs typeface="Times New Roman" panose="02020603050405020304" pitchFamily="18" charset="0"/>
              </a:rPr>
              <a:t> </a:t>
            </a:r>
            <a:r>
              <a:rPr lang="sk-SK" sz="3200" b="1" dirty="0" err="1">
                <a:ea typeface="Times New Roman" panose="02020603050405020304" pitchFamily="18" charset="0"/>
                <a:cs typeface="Times New Roman" panose="02020603050405020304" pitchFamily="18" charset="0"/>
              </a:rPr>
              <a:t>Gas</a:t>
            </a:r>
            <a:r>
              <a:rPr lang="sk-SK" sz="3200" b="1" dirty="0">
                <a:ea typeface="Times New Roman" panose="02020603050405020304" pitchFamily="18" charset="0"/>
                <a:cs typeface="Times New Roman" panose="02020603050405020304" pitchFamily="18" charset="0"/>
              </a:rPr>
              <a:t> </a:t>
            </a:r>
            <a:r>
              <a:rPr lang="sk-SK" sz="3200" b="1" dirty="0" err="1">
                <a:ea typeface="Times New Roman" panose="02020603050405020304" pitchFamily="18" charset="0"/>
                <a:cs typeface="Times New Roman" panose="02020603050405020304" pitchFamily="18" charset="0"/>
              </a:rPr>
              <a:t>station</a:t>
            </a:r>
            <a:endParaRPr lang="ru-RU"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84516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02" y="230023"/>
            <a:ext cx="1544401" cy="4009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377632" y="430490"/>
            <a:ext cx="4915029" cy="619272"/>
          </a:xfrm>
          <a:prstGeom prst="rect">
            <a:avLst/>
          </a:prstGeom>
        </p:spPr>
        <p:txBody>
          <a:bodyPr wrap="square">
            <a:spAutoFit/>
          </a:bodyPr>
          <a:lstStyle/>
          <a:p>
            <a:pPr>
              <a:lnSpc>
                <a:spcPct val="107000"/>
              </a:lnSpc>
              <a:spcAft>
                <a:spcPts val="800"/>
              </a:spcAft>
            </a:pP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OLO </a:t>
            </a:r>
            <a:r>
              <a:rPr lang="sk-SK" sz="3200" b="1" dirty="0" err="1" smtClean="0">
                <a:solidFill>
                  <a:schemeClr val="accent6">
                    <a:lumMod val="75000"/>
                  </a:schemeClr>
                </a:solidFill>
                <a:ea typeface="Times New Roman" panose="02020603050405020304" pitchFamily="18" charset="0"/>
                <a:cs typeface="Times New Roman" panose="02020603050405020304" pitchFamily="18" charset="0"/>
              </a:rPr>
              <a:t>as</a:t>
            </a: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 s.r.o.</a:t>
            </a: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pic>
        <p:nvPicPr>
          <p:cNvPr id="6" name="Picture 2" descr="C:\Users\Vik\Desktop\Foto OLO\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23" y="1797130"/>
            <a:ext cx="7157091" cy="4759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Vik\Desktop\Foto OLO\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1049762"/>
            <a:ext cx="3687159" cy="544672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4"/>
          <p:cNvSpPr/>
          <p:nvPr/>
        </p:nvSpPr>
        <p:spPr>
          <a:xfrm>
            <a:off x="426123" y="1049761"/>
            <a:ext cx="7393574"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a:t>
            </a:r>
            <a:r>
              <a:rPr lang="sk-SK" sz="2800" b="1" dirty="0" smtClean="0">
                <a:solidFill>
                  <a:schemeClr val="bg1"/>
                </a:solidFill>
                <a:ea typeface="Times New Roman" panose="02020603050405020304" pitchFamily="18" charset="0"/>
                <a:cs typeface="Times New Roman" panose="02020603050405020304" pitchFamily="18" charset="0"/>
              </a:rPr>
              <a:t>5</a:t>
            </a:r>
            <a:r>
              <a:rPr lang="en-US" sz="2800" b="1" dirty="0" smtClean="0">
                <a:solidFill>
                  <a:schemeClr val="bg1"/>
                </a:solidFill>
                <a:ea typeface="Times New Roman" panose="02020603050405020304" pitchFamily="18" charset="0"/>
                <a:cs typeface="Times New Roman" panose="02020603050405020304" pitchFamily="18" charset="0"/>
              </a:rPr>
              <a:t>.0</a:t>
            </a:r>
            <a:r>
              <a:rPr lang="sk-SK" sz="2800" b="1" dirty="0" smtClean="0">
                <a:solidFill>
                  <a:schemeClr val="bg1"/>
                </a:solidFill>
                <a:ea typeface="Times New Roman" panose="02020603050405020304" pitchFamily="18" charset="0"/>
                <a:cs typeface="Times New Roman" panose="02020603050405020304" pitchFamily="18" charset="0"/>
              </a:rPr>
              <a:t>4</a:t>
            </a:r>
            <a:r>
              <a:rPr lang="en-US" sz="2800" b="1" dirty="0" smtClean="0">
                <a:solidFill>
                  <a:schemeClr val="bg1"/>
                </a:solidFill>
                <a:ea typeface="Times New Roman" panose="02020603050405020304" pitchFamily="18" charset="0"/>
                <a:cs typeface="Times New Roman" panose="02020603050405020304" pitchFamily="18" charset="0"/>
              </a:rPr>
              <a:t>.2016</a:t>
            </a:r>
            <a:r>
              <a:rPr lang="sk-SK" sz="2800" b="1" dirty="0" smtClean="0">
                <a:solidFill>
                  <a:schemeClr val="bg1"/>
                </a:solidFill>
                <a:ea typeface="Times New Roman" panose="02020603050405020304" pitchFamily="18" charset="0"/>
                <a:cs typeface="Times New Roman" panose="02020603050405020304" pitchFamily="18" charset="0"/>
              </a:rPr>
              <a:t>   </a:t>
            </a:r>
            <a:r>
              <a:rPr lang="sk-SK" sz="2800" b="1" dirty="0" err="1">
                <a:solidFill>
                  <a:schemeClr val="bg1"/>
                </a:solidFill>
                <a:ea typeface="Times New Roman" panose="02020603050405020304" pitchFamily="18" charset="0"/>
                <a:cs typeface="Times New Roman" panose="02020603050405020304" pitchFamily="18" charset="0"/>
              </a:rPr>
              <a:t>Gas</a:t>
            </a:r>
            <a:r>
              <a:rPr lang="sk-SK" sz="2800" b="1" dirty="0">
                <a:solidFill>
                  <a:schemeClr val="bg1"/>
                </a:solidFill>
                <a:ea typeface="Times New Roman" panose="02020603050405020304" pitchFamily="18" charset="0"/>
                <a:cs typeface="Times New Roman" panose="02020603050405020304" pitchFamily="18" charset="0"/>
              </a:rPr>
              <a:t> </a:t>
            </a:r>
            <a:r>
              <a:rPr lang="sk-SK" sz="2800" b="1" dirty="0" err="1">
                <a:solidFill>
                  <a:schemeClr val="bg1"/>
                </a:solidFill>
                <a:ea typeface="Times New Roman" panose="02020603050405020304" pitchFamily="18" charset="0"/>
                <a:cs typeface="Times New Roman" panose="02020603050405020304" pitchFamily="18" charset="0"/>
              </a:rPr>
              <a:t>station</a:t>
            </a:r>
            <a:endParaRPr lang="ru-RU"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7915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Vik\Desktop\Foto OLO\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15" y="1804782"/>
            <a:ext cx="5678100" cy="37762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Vik\Desktop\Foto OLO\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923" y="1804782"/>
            <a:ext cx="5678102" cy="3776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02" y="230023"/>
            <a:ext cx="1355215" cy="40093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4"/>
          <p:cNvSpPr/>
          <p:nvPr/>
        </p:nvSpPr>
        <p:spPr>
          <a:xfrm>
            <a:off x="3703408" y="430490"/>
            <a:ext cx="4915029" cy="619272"/>
          </a:xfrm>
          <a:prstGeom prst="rect">
            <a:avLst/>
          </a:prstGeom>
        </p:spPr>
        <p:txBody>
          <a:bodyPr wrap="square">
            <a:spAutoFit/>
          </a:bodyPr>
          <a:lstStyle/>
          <a:p>
            <a:pPr>
              <a:lnSpc>
                <a:spcPct val="107000"/>
              </a:lnSpc>
              <a:spcAft>
                <a:spcPts val="800"/>
              </a:spcAft>
            </a:pP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OLO </a:t>
            </a:r>
            <a:r>
              <a:rPr lang="sk-SK" sz="3200" b="1" dirty="0" err="1" smtClean="0">
                <a:solidFill>
                  <a:schemeClr val="accent6">
                    <a:lumMod val="75000"/>
                  </a:schemeClr>
                </a:solidFill>
                <a:ea typeface="Times New Roman" panose="02020603050405020304" pitchFamily="18" charset="0"/>
                <a:cs typeface="Times New Roman" panose="02020603050405020304" pitchFamily="18" charset="0"/>
              </a:rPr>
              <a:t>as</a:t>
            </a: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 s.r.o.</a:t>
            </a: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13" name="Прямоугольник 4"/>
          <p:cNvSpPr/>
          <p:nvPr/>
        </p:nvSpPr>
        <p:spPr>
          <a:xfrm>
            <a:off x="2103208" y="1090531"/>
            <a:ext cx="8115430"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a:t>
            </a:r>
            <a:r>
              <a:rPr lang="sk-SK" sz="2800" b="1" dirty="0" smtClean="0">
                <a:solidFill>
                  <a:schemeClr val="bg1"/>
                </a:solidFill>
                <a:ea typeface="Times New Roman" panose="02020603050405020304" pitchFamily="18" charset="0"/>
                <a:cs typeface="Times New Roman" panose="02020603050405020304" pitchFamily="18" charset="0"/>
              </a:rPr>
              <a:t>5</a:t>
            </a:r>
            <a:r>
              <a:rPr lang="en-US" sz="2800" b="1" dirty="0" smtClean="0">
                <a:solidFill>
                  <a:schemeClr val="bg1"/>
                </a:solidFill>
                <a:ea typeface="Times New Roman" panose="02020603050405020304" pitchFamily="18" charset="0"/>
                <a:cs typeface="Times New Roman" panose="02020603050405020304" pitchFamily="18" charset="0"/>
              </a:rPr>
              <a:t>.0</a:t>
            </a:r>
            <a:r>
              <a:rPr lang="sk-SK" sz="2800" b="1" dirty="0" smtClean="0">
                <a:solidFill>
                  <a:schemeClr val="bg1"/>
                </a:solidFill>
                <a:ea typeface="Times New Roman" panose="02020603050405020304" pitchFamily="18" charset="0"/>
                <a:cs typeface="Times New Roman" panose="02020603050405020304" pitchFamily="18" charset="0"/>
              </a:rPr>
              <a:t>4</a:t>
            </a:r>
            <a:r>
              <a:rPr lang="en-US" sz="2800" b="1" dirty="0" smtClean="0">
                <a:solidFill>
                  <a:schemeClr val="bg1"/>
                </a:solidFill>
                <a:ea typeface="Times New Roman" panose="02020603050405020304" pitchFamily="18" charset="0"/>
                <a:cs typeface="Times New Roman" panose="02020603050405020304" pitchFamily="18" charset="0"/>
              </a:rPr>
              <a:t>.2016</a:t>
            </a:r>
            <a:r>
              <a:rPr lang="sk-SK" sz="2800" b="1" dirty="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Gas</a:t>
            </a:r>
            <a:r>
              <a:rPr lang="sk-SK"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station</a:t>
            </a:r>
            <a:endParaRPr lang="en-US"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3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11"/>
          <p:cNvSpPr/>
          <p:nvPr/>
        </p:nvSpPr>
        <p:spPr>
          <a:xfrm>
            <a:off x="4963901"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2</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aphicFrame>
        <p:nvGraphicFramePr>
          <p:cNvPr id="10" name="Таблица 8"/>
          <p:cNvGraphicFramePr>
            <a:graphicFrameLocks noGrp="1"/>
          </p:cNvGraphicFramePr>
          <p:nvPr>
            <p:extLst>
              <p:ext uri="{D42A27DB-BD31-4B8C-83A1-F6EECF244321}">
                <p14:modId xmlns:p14="http://schemas.microsoft.com/office/powerpoint/2010/main" val="612639406"/>
              </p:ext>
            </p:extLst>
          </p:nvPr>
        </p:nvGraphicFramePr>
        <p:xfrm>
          <a:off x="6127872" y="1883633"/>
          <a:ext cx="5633194" cy="4497418"/>
        </p:xfrm>
        <a:graphic>
          <a:graphicData uri="http://schemas.openxmlformats.org/drawingml/2006/table">
            <a:tbl>
              <a:tblPr firstRow="1" firstCol="1" bandRow="1">
                <a:tableStyleId>{5C22544A-7EE6-4342-B048-85BDC9FD1C3A}</a:tableStyleId>
              </a:tblPr>
              <a:tblGrid>
                <a:gridCol w="3402245"/>
                <a:gridCol w="1001237"/>
                <a:gridCol w="1229712"/>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en-GB" sz="1800" b="1" dirty="0" smtClean="0">
                          <a:solidFill>
                            <a:schemeClr val="bg1"/>
                          </a:solidFill>
                          <a:effectLst>
                            <a:outerShdw blurRad="38100" dist="38100" dir="2700000" algn="tl">
                              <a:srgbClr val="000000">
                                <a:alpha val="43137"/>
                              </a:srgbClr>
                            </a:outerShdw>
                          </a:effectLst>
                          <a:latin typeface="+mn-lt"/>
                        </a:rPr>
                        <a:t>The volume of housing, liter</a:t>
                      </a:r>
                      <a:endParaRPr lang="en-US"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2.2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Total weight</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Arial" panose="020B0604020202020204" pitchFamily="34" charset="0"/>
                        </a:rPr>
                        <a:t>5.0</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extinguishing </a:t>
                      </a:r>
                      <a:r>
                        <a:rPr lang="ru-RU"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powder </a:t>
                      </a:r>
                      <a:endParaRPr lang="sk-SK"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sk-SK"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Arial" panose="020B0604020202020204" pitchFamily="34" charset="0"/>
                        </a:rPr>
                        <a:t>1</a:t>
                      </a:r>
                      <a:r>
                        <a:rPr lang="sk-SK" sz="1800" b="1" dirty="0" smtClean="0">
                          <a:solidFill>
                            <a:schemeClr val="bg1"/>
                          </a:solidFill>
                          <a:effectLst/>
                          <a:latin typeface="+mn-lt"/>
                          <a:ea typeface="Calibri" panose="020F0502020204030204" pitchFamily="34" charset="0"/>
                          <a:cs typeface="Arial" panose="020B0604020202020204" pitchFamily="34" charset="0"/>
                        </a:rPr>
                        <a:t>.</a:t>
                      </a:r>
                      <a:r>
                        <a:rPr lang="en-US" sz="1800" b="1" dirty="0" smtClean="0">
                          <a:solidFill>
                            <a:schemeClr val="bg1"/>
                          </a:solidFill>
                          <a:effectLst/>
                          <a:latin typeface="+mn-lt"/>
                          <a:ea typeface="Calibri" panose="020F0502020204030204" pitchFamily="34" charset="0"/>
                          <a:cs typeface="Arial" panose="020B0604020202020204" pitchFamily="34" charset="0"/>
                        </a:rPr>
                        <a:t>9</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cs typeface="Arial" panose="020B0604020202020204" pitchFamily="34" charset="0"/>
                        </a:rPr>
                        <a:t>1</a:t>
                      </a:r>
                      <a:r>
                        <a:rPr lang="sk-SK" sz="1800" b="1" dirty="0" smtClean="0">
                          <a:solidFill>
                            <a:schemeClr val="bg1"/>
                          </a:solidFill>
                          <a:effectLst/>
                          <a:latin typeface="+mn-lt"/>
                          <a:cs typeface="Arial" panose="020B0604020202020204" pitchFamily="34" charset="0"/>
                        </a:rPr>
                        <a:t>24</a:t>
                      </a:r>
                      <a:endParaRPr lang="ru-RU" sz="1800" b="1" dirty="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latin typeface="+mn-lt"/>
                          <a:cs typeface="Arial" panose="020B0604020202020204" pitchFamily="34" charset="0"/>
                        </a:rPr>
                        <a:t>2</a:t>
                      </a:r>
                      <a:r>
                        <a:rPr lang="sk-SK" sz="1800" b="1" dirty="0" smtClean="0">
                          <a:solidFill>
                            <a:schemeClr val="bg1"/>
                          </a:solidFill>
                          <a:effectLst/>
                          <a:latin typeface="+mn-lt"/>
                          <a:cs typeface="Arial" panose="020B0604020202020204" pitchFamily="34" charset="0"/>
                        </a:rPr>
                        <a:t>8</a:t>
                      </a:r>
                      <a:r>
                        <a:rPr lang="en-US" sz="1800" b="1" dirty="0" smtClean="0">
                          <a:solidFill>
                            <a:schemeClr val="bg1"/>
                          </a:solidFill>
                          <a:effectLst/>
                          <a:latin typeface="+mn-lt"/>
                          <a:cs typeface="Arial" panose="020B0604020202020204" pitchFamily="34" charset="0"/>
                        </a:rPr>
                        <a:t>0</a:t>
                      </a:r>
                      <a:endParaRPr lang="ru-RU" sz="1800" b="1" dirty="0" smtClean="0">
                        <a:solidFill>
                          <a:schemeClr val="bg1"/>
                        </a:solidFill>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1</a:t>
                      </a:r>
                      <a:r>
                        <a:rPr lang="sk-SK" sz="1800" b="1" dirty="0" smtClean="0">
                          <a:solidFill>
                            <a:schemeClr val="bg1"/>
                          </a:solidFill>
                          <a:effectLst/>
                          <a:latin typeface="+mn-lt"/>
                          <a:ea typeface="Calibri" panose="020F0502020204030204" pitchFamily="34" charset="0"/>
                          <a:cs typeface="Times New Roman" panose="02020603050405020304" pitchFamily="18" charset="0"/>
                        </a:rPr>
                        <a:t>5</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1</a:t>
                      </a:r>
                      <a:r>
                        <a:rPr lang="sk-SK" sz="1800" b="1" dirty="0" smtClean="0">
                          <a:solidFill>
                            <a:schemeClr val="bg1"/>
                          </a:solidFill>
                          <a:effectLst/>
                          <a:latin typeface="+mn-lt"/>
                        </a:rPr>
                        <a:t>3</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ea typeface="Calibri" panose="020F0502020204030204" pitchFamily="34" charset="0"/>
                          <a:cs typeface="Times New Roman" panose="02020603050405020304" pitchFamily="18" charset="0"/>
                        </a:rPr>
                        <a:t>2</a:t>
                      </a:r>
                      <a:r>
                        <a:rPr lang="sk-SK" sz="1800" b="1" dirty="0" smtClean="0">
                          <a:solidFill>
                            <a:schemeClr val="bg1"/>
                          </a:solidFill>
                          <a:effectLst/>
                          <a:latin typeface="+mn-lt"/>
                          <a:ea typeface="Calibri" panose="020F0502020204030204" pitchFamily="34" charset="0"/>
                          <a:cs typeface="Times New Roman" panose="02020603050405020304" pitchFamily="18" charset="0"/>
                        </a:rPr>
                        <a:t>8</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latin typeface="+mn-lt"/>
                        </a:rPr>
                        <a:t>1</a:t>
                      </a:r>
                      <a:r>
                        <a:rPr lang="sk-SK" sz="1800" b="1" dirty="0" smtClean="0">
                          <a:solidFill>
                            <a:schemeClr val="bg1"/>
                          </a:solidFill>
                          <a:effectLst/>
                          <a:latin typeface="+mn-lt"/>
                        </a:rPr>
                        <a:t>8</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latin typeface="+mn-lt"/>
                        </a:rPr>
                        <a:t>0.12</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noFill/>
                  </a:tcPr>
                </a:tc>
                <a:tc>
                  <a:txBody>
                    <a:bodyPr/>
                    <a:lstStyle/>
                    <a:p>
                      <a:pPr algn="ctr">
                        <a:lnSpc>
                          <a:spcPct val="107000"/>
                        </a:lnSpc>
                        <a:spcAft>
                          <a:spcPts val="0"/>
                        </a:spcAft>
                      </a:pPr>
                      <a:r>
                        <a:rPr lang="sk-SK" sz="1800" b="1" dirty="0" smtClean="0">
                          <a:solidFill>
                            <a:schemeClr val="bg1"/>
                          </a:solidFill>
                          <a:effectLst/>
                          <a:latin typeface="+mn-lt"/>
                          <a:ea typeface="Calibri" panose="020F0502020204030204" pitchFamily="34" charset="0"/>
                          <a:cs typeface="Times New Roman" panose="02020603050405020304" pitchFamily="18" charset="0"/>
                        </a:rPr>
                        <a:t>10</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latin typeface="+mn-lt"/>
                        </a:rPr>
                        <a:t>0ЕхiaIIВT3 Х, RP </a:t>
                      </a:r>
                      <a:r>
                        <a:rPr lang="ru-RU" sz="1800" b="1" dirty="0" err="1">
                          <a:solidFill>
                            <a:schemeClr val="bg1"/>
                          </a:solidFill>
                          <a:effectLst/>
                          <a:latin typeface="+mn-lt"/>
                        </a:rPr>
                        <a:t>ЕхiaI</a:t>
                      </a:r>
                      <a:r>
                        <a:rPr lang="ru-RU" sz="1800" b="1" dirty="0">
                          <a:solidFill>
                            <a:schemeClr val="bg1"/>
                          </a:solidFill>
                          <a:effectLst/>
                          <a:latin typeface="+mn-lt"/>
                        </a:rPr>
                        <a:t> Х</a:t>
                      </a:r>
                      <a:endParaRPr lang="ru-RU" sz="1800" b="1" dirty="0">
                        <a:solidFill>
                          <a:schemeClr val="bg1"/>
                        </a:solidFill>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sp>
        <p:nvSpPr>
          <p:cNvPr id="12" name="Прямоугольник 9"/>
          <p:cNvSpPr/>
          <p:nvPr/>
        </p:nvSpPr>
        <p:spPr>
          <a:xfrm>
            <a:off x="141894" y="1878483"/>
            <a:ext cx="3469042" cy="4044056"/>
          </a:xfrm>
          <a:prstGeom prst="rect">
            <a:avLst/>
          </a:prstGeom>
        </p:spPr>
        <p:txBody>
          <a:bodyPr wrap="square">
            <a:spAutoFit/>
          </a:bodyPr>
          <a:lstStyle/>
          <a:p>
            <a:pPr marL="61595">
              <a:lnSpc>
                <a:spcPct val="107000"/>
              </a:lnSpc>
            </a:pPr>
            <a:r>
              <a:rPr lang="en-GB" sz="2400" b="1" i="1" u="sng" dirty="0">
                <a:solidFill>
                  <a:schemeClr val="bg1"/>
                </a:solidFill>
                <a:effectLst>
                  <a:outerShdw blurRad="38100" dist="38100" dir="2700000" algn="tl">
                    <a:srgbClr val="000000">
                      <a:alpha val="43137"/>
                    </a:srgbClr>
                  </a:outerShdw>
                </a:effectLst>
              </a:rPr>
              <a:t>The module is designed to </a:t>
            </a:r>
            <a:r>
              <a:rPr lang="en-GB" sz="2400" b="1" dirty="0">
                <a:solidFill>
                  <a:schemeClr val="bg1"/>
                </a:solidFill>
                <a:effectLst>
                  <a:outerShdw blurRad="38100" dist="38100" dir="2700000" algn="tl">
                    <a:srgbClr val="000000">
                      <a:alpha val="43137"/>
                    </a:srgbClr>
                  </a:outerShdw>
                </a:effectLst>
              </a:rPr>
              <a:t>extinguish hotbeds of ignition in closed cabinets with electronic and electrical equipment of small volume, cable channels, technological </a:t>
            </a:r>
            <a:r>
              <a:rPr lang="en-GB" sz="2400" b="1" dirty="0" smtClean="0">
                <a:solidFill>
                  <a:schemeClr val="bg1"/>
                </a:solidFill>
                <a:effectLst>
                  <a:outerShdw blurRad="38100" dist="38100" dir="2700000" algn="tl">
                    <a:srgbClr val="000000">
                      <a:alpha val="43137"/>
                    </a:srgbClr>
                  </a:outerShdw>
                </a:effectLst>
              </a:rPr>
              <a:t>equipment on the surface up to </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15 </a:t>
            </a:r>
            <a:r>
              <a:rPr lang="en-US" sz="24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sz="2400" b="1" baseline="30000" dirty="0">
                <a:solidFill>
                  <a:schemeClr val="bg1"/>
                </a:solidFill>
                <a:effectLst>
                  <a:outerShdw blurRad="38100" dist="38100" dir="2700000" algn="tl">
                    <a:srgbClr val="000000">
                      <a:alpha val="43137"/>
                    </a:srgbClr>
                  </a:outerShdw>
                </a:effectLst>
              </a:rPr>
              <a:t> </a:t>
            </a:r>
            <a:r>
              <a:rPr lang="ru-RU" sz="2400" b="1" baseline="30000"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and volume up to </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28 </a:t>
            </a:r>
            <a:r>
              <a:rPr lang="en-US" sz="2400" b="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3</a:t>
            </a:r>
            <a:r>
              <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p>
        </p:txBody>
      </p:sp>
      <p:sp>
        <p:nvSpPr>
          <p:cNvPr id="13"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pic>
        <p:nvPicPr>
          <p:cNvPr id="9"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293" y="274807"/>
            <a:ext cx="1117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TECHNOPARK s.r.o\Foto\Foto MPH 31.03.2015\Format PNS\MPH-2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413" y="1090286"/>
            <a:ext cx="2283188" cy="518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080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Проекты систем\Malovec\0. OLO\Spalovna\Objekt 1\Foto 1\1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0864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TECHNOPARK s.r.o\Foto\New logo Sapfir light 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02" y="230023"/>
            <a:ext cx="1323684" cy="4009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4"/>
          <p:cNvSpPr/>
          <p:nvPr/>
        </p:nvSpPr>
        <p:spPr>
          <a:xfrm>
            <a:off x="6663559" y="120854"/>
            <a:ext cx="4915029" cy="619272"/>
          </a:xfrm>
          <a:prstGeom prst="rect">
            <a:avLst/>
          </a:prstGeom>
        </p:spPr>
        <p:txBody>
          <a:bodyPr wrap="square">
            <a:spAutoFit/>
          </a:bodyPr>
          <a:lstStyle/>
          <a:p>
            <a:pPr>
              <a:lnSpc>
                <a:spcPct val="107000"/>
              </a:lnSpc>
              <a:spcAft>
                <a:spcPts val="800"/>
              </a:spcAft>
            </a:pPr>
            <a:r>
              <a:rPr lang="sk-SK" sz="3200" b="1" dirty="0" smtClean="0">
                <a:solidFill>
                  <a:srgbClr val="7030A0"/>
                </a:solidFill>
                <a:ea typeface="Times New Roman" panose="02020603050405020304" pitchFamily="18" charset="0"/>
                <a:cs typeface="Times New Roman" panose="02020603050405020304" pitchFamily="18" charset="0"/>
              </a:rPr>
              <a:t>OLO </a:t>
            </a:r>
            <a:r>
              <a:rPr lang="sk-SK" sz="3200" b="1" dirty="0" err="1" smtClean="0">
                <a:solidFill>
                  <a:srgbClr val="7030A0"/>
                </a:solidFill>
                <a:ea typeface="Times New Roman" panose="02020603050405020304" pitchFamily="18" charset="0"/>
                <a:cs typeface="Times New Roman" panose="02020603050405020304" pitchFamily="18" charset="0"/>
              </a:rPr>
              <a:t>as</a:t>
            </a:r>
            <a:r>
              <a:rPr lang="sk-SK" sz="3200" b="1" dirty="0" smtClean="0">
                <a:solidFill>
                  <a:srgbClr val="7030A0"/>
                </a:solidFill>
                <a:ea typeface="Times New Roman" panose="02020603050405020304" pitchFamily="18" charset="0"/>
                <a:cs typeface="Times New Roman" panose="02020603050405020304" pitchFamily="18" charset="0"/>
              </a:rPr>
              <a:t> s.r.o.</a:t>
            </a:r>
            <a:r>
              <a:rPr lang="en-US" sz="3200" b="1" dirty="0" smtClean="0">
                <a:solidFill>
                  <a:srgbClr val="7030A0"/>
                </a:solidFill>
                <a:ea typeface="Times New Roman" panose="02020603050405020304" pitchFamily="18" charset="0"/>
                <a:cs typeface="Times New Roman" panose="02020603050405020304" pitchFamily="18" charset="0"/>
              </a:rPr>
              <a:t> Bratislava</a:t>
            </a:r>
            <a:endParaRPr lang="ru-RU" sz="3200" dirty="0">
              <a:solidFill>
                <a:srgbClr val="7030A0"/>
              </a:solidFill>
              <a:effectLst/>
              <a:ea typeface="Calibri" panose="020F0502020204030204" pitchFamily="34" charset="0"/>
              <a:cs typeface="Times New Roman" panose="02020603050405020304" pitchFamily="18" charset="0"/>
            </a:endParaRPr>
          </a:p>
        </p:txBody>
      </p:sp>
      <p:sp>
        <p:nvSpPr>
          <p:cNvPr id="7" name="Прямоугольник 4"/>
          <p:cNvSpPr/>
          <p:nvPr/>
        </p:nvSpPr>
        <p:spPr>
          <a:xfrm>
            <a:off x="2617096" y="6087496"/>
            <a:ext cx="8031347" cy="553357"/>
          </a:xfrm>
          <a:prstGeom prst="rect">
            <a:avLst/>
          </a:prstGeom>
        </p:spPr>
        <p:txBody>
          <a:bodyPr wrap="square">
            <a:spAutoFit/>
          </a:bodyPr>
          <a:lstStyle/>
          <a:p>
            <a:pPr>
              <a:lnSpc>
                <a:spcPct val="107000"/>
              </a:lnSpc>
              <a:spcAft>
                <a:spcPts val="800"/>
              </a:spcAft>
            </a:pPr>
            <a:r>
              <a:rPr lang="en-US" sz="2800" b="1" dirty="0" smtClean="0">
                <a:ea typeface="Times New Roman" panose="02020603050405020304" pitchFamily="18" charset="0"/>
                <a:cs typeface="Times New Roman" panose="02020603050405020304" pitchFamily="18" charset="0"/>
              </a:rPr>
              <a:t>Fire System</a:t>
            </a:r>
            <a:r>
              <a:rPr lang="ru-RU" sz="2800" b="1" dirty="0" smtClean="0">
                <a:ea typeface="Times New Roman" panose="02020603050405020304" pitchFamily="18" charset="0"/>
                <a:cs typeface="Times New Roman" panose="02020603050405020304" pitchFamily="18" charset="0"/>
              </a:rPr>
              <a:t> </a:t>
            </a:r>
            <a:r>
              <a:rPr lang="en-US" sz="2800" b="1" dirty="0" smtClean="0">
                <a:ea typeface="Times New Roman" panose="02020603050405020304" pitchFamily="18" charset="0"/>
                <a:cs typeface="Times New Roman" panose="02020603050405020304" pitchFamily="18" charset="0"/>
              </a:rPr>
              <a:t>SA10.01</a:t>
            </a:r>
            <a:r>
              <a:rPr lang="sk-SK" sz="2800" b="1" dirty="0" smtClean="0">
                <a:ea typeface="Times New Roman" panose="02020603050405020304" pitchFamily="18" charset="0"/>
                <a:cs typeface="Times New Roman" panose="02020603050405020304" pitchFamily="18" charset="0"/>
              </a:rPr>
              <a:t>5</a:t>
            </a:r>
            <a:r>
              <a:rPr lang="en-US" sz="2800" b="1" dirty="0" smtClean="0">
                <a:ea typeface="Times New Roman" panose="02020603050405020304" pitchFamily="18" charset="0"/>
                <a:cs typeface="Times New Roman" panose="02020603050405020304" pitchFamily="18" charset="0"/>
              </a:rPr>
              <a:t>.0</a:t>
            </a:r>
            <a:r>
              <a:rPr lang="sk-SK" sz="2800" b="1" dirty="0" smtClean="0">
                <a:ea typeface="Times New Roman" panose="02020603050405020304" pitchFamily="18" charset="0"/>
                <a:cs typeface="Times New Roman" panose="02020603050405020304" pitchFamily="18" charset="0"/>
              </a:rPr>
              <a:t>4</a:t>
            </a:r>
            <a:r>
              <a:rPr lang="en-US" sz="2800" b="1" dirty="0" smtClean="0">
                <a:ea typeface="Times New Roman" panose="02020603050405020304" pitchFamily="18" charset="0"/>
                <a:cs typeface="Times New Roman" panose="02020603050405020304" pitchFamily="18" charset="0"/>
              </a:rPr>
              <a:t>.2016</a:t>
            </a:r>
            <a:r>
              <a:rPr lang="sk-SK" b="1" dirty="0"/>
              <a:t> </a:t>
            </a:r>
            <a:r>
              <a:rPr lang="en-US" b="1" dirty="0" smtClean="0"/>
              <a:t>  </a:t>
            </a:r>
            <a:r>
              <a:rPr lang="sk-SK" sz="2800" b="1" dirty="0" err="1" smtClean="0"/>
              <a:t>Turbogener</a:t>
            </a:r>
            <a:r>
              <a:rPr lang="en-US" sz="2800" b="1" dirty="0" smtClean="0"/>
              <a:t>a</a:t>
            </a:r>
            <a:r>
              <a:rPr lang="sk-SK" sz="2800" b="1" dirty="0" err="1" smtClean="0"/>
              <a:t>tor</a:t>
            </a:r>
            <a:endParaRPr lang="ru-RU"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3470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02" y="230023"/>
            <a:ext cx="1323684" cy="4009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377632" y="430490"/>
            <a:ext cx="4915029" cy="619272"/>
          </a:xfrm>
          <a:prstGeom prst="rect">
            <a:avLst/>
          </a:prstGeom>
        </p:spPr>
        <p:txBody>
          <a:bodyPr wrap="square">
            <a:spAutoFit/>
          </a:bodyPr>
          <a:lstStyle/>
          <a:p>
            <a:pPr>
              <a:lnSpc>
                <a:spcPct val="107000"/>
              </a:lnSpc>
              <a:spcAft>
                <a:spcPts val="800"/>
              </a:spcAft>
            </a:pP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OLO </a:t>
            </a:r>
            <a:r>
              <a:rPr lang="sk-SK" sz="3200" b="1" dirty="0" err="1" smtClean="0">
                <a:solidFill>
                  <a:schemeClr val="accent6">
                    <a:lumMod val="75000"/>
                  </a:schemeClr>
                </a:solidFill>
                <a:ea typeface="Times New Roman" panose="02020603050405020304" pitchFamily="18" charset="0"/>
                <a:cs typeface="Times New Roman" panose="02020603050405020304" pitchFamily="18" charset="0"/>
              </a:rPr>
              <a:t>as</a:t>
            </a: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 s.r.o.</a:t>
            </a: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sp>
        <p:nvSpPr>
          <p:cNvPr id="6" name="Прямоугольник 4"/>
          <p:cNvSpPr/>
          <p:nvPr/>
        </p:nvSpPr>
        <p:spPr>
          <a:xfrm>
            <a:off x="3377632" y="1049762"/>
            <a:ext cx="7878947"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a:t>
            </a:r>
            <a:r>
              <a:rPr lang="sk-SK" sz="2800" b="1" dirty="0" smtClean="0">
                <a:solidFill>
                  <a:schemeClr val="bg1"/>
                </a:solidFill>
                <a:ea typeface="Times New Roman" panose="02020603050405020304" pitchFamily="18" charset="0"/>
                <a:cs typeface="Times New Roman" panose="02020603050405020304" pitchFamily="18" charset="0"/>
              </a:rPr>
              <a:t>5</a:t>
            </a:r>
            <a:r>
              <a:rPr lang="en-US" sz="2800" b="1" dirty="0" smtClean="0">
                <a:solidFill>
                  <a:schemeClr val="bg1"/>
                </a:solidFill>
                <a:ea typeface="Times New Roman" panose="02020603050405020304" pitchFamily="18" charset="0"/>
                <a:cs typeface="Times New Roman" panose="02020603050405020304" pitchFamily="18" charset="0"/>
              </a:rPr>
              <a:t>.0</a:t>
            </a:r>
            <a:r>
              <a:rPr lang="sk-SK" sz="2800" b="1" dirty="0" smtClean="0">
                <a:solidFill>
                  <a:schemeClr val="bg1"/>
                </a:solidFill>
                <a:ea typeface="Times New Roman" panose="02020603050405020304" pitchFamily="18" charset="0"/>
                <a:cs typeface="Times New Roman" panose="02020603050405020304" pitchFamily="18" charset="0"/>
              </a:rPr>
              <a:t>4</a:t>
            </a:r>
            <a:r>
              <a:rPr lang="en-US" sz="2800" b="1" dirty="0" smtClean="0">
                <a:solidFill>
                  <a:schemeClr val="bg1"/>
                </a:solidFill>
                <a:ea typeface="Times New Roman" panose="02020603050405020304" pitchFamily="18" charset="0"/>
                <a:cs typeface="Times New Roman" panose="02020603050405020304" pitchFamily="18" charset="0"/>
              </a:rPr>
              <a:t>.2016</a:t>
            </a:r>
            <a:r>
              <a:rPr lang="sk-SK" sz="2800" b="1" dirty="0" smtClean="0">
                <a:solidFill>
                  <a:schemeClr val="bg1"/>
                </a:solidFill>
                <a:ea typeface="Times New Roman" panose="02020603050405020304" pitchFamily="18" charset="0"/>
                <a:cs typeface="Times New Roman" panose="02020603050405020304" pitchFamily="18" charset="0"/>
              </a:rPr>
              <a:t>  </a:t>
            </a:r>
            <a:r>
              <a:rPr lang="sk-SK" sz="2800" b="1" dirty="0" err="1" smtClean="0">
                <a:solidFill>
                  <a:schemeClr val="bg1"/>
                </a:solidFill>
              </a:rPr>
              <a:t>Turbogener</a:t>
            </a:r>
            <a:r>
              <a:rPr lang="en-US" sz="2800" b="1" dirty="0" smtClean="0">
                <a:solidFill>
                  <a:schemeClr val="bg1"/>
                </a:solidFill>
              </a:rPr>
              <a:t>a</a:t>
            </a:r>
            <a:r>
              <a:rPr lang="sk-SK" sz="2800" b="1" dirty="0" err="1" smtClean="0">
                <a:solidFill>
                  <a:schemeClr val="bg1"/>
                </a:solidFill>
              </a:rPr>
              <a:t>tor</a:t>
            </a:r>
            <a:r>
              <a:rPr lang="sk-SK" sz="2800" b="1" dirty="0" smtClean="0">
                <a:solidFill>
                  <a:schemeClr val="bg1"/>
                </a:solidFill>
                <a:ea typeface="Times New Roman" panose="02020603050405020304" pitchFamily="18" charset="0"/>
                <a:cs typeface="Times New Roman" panose="02020603050405020304" pitchFamily="18" charset="0"/>
              </a:rPr>
              <a:t> </a:t>
            </a:r>
            <a:endParaRPr lang="ru-RU" dirty="0">
              <a:solidFill>
                <a:schemeClr val="bg1"/>
              </a:solidFill>
              <a:effectLst/>
              <a:ea typeface="Calibri" panose="020F0502020204030204" pitchFamily="34" charset="0"/>
              <a:cs typeface="Times New Roman" panose="02020603050405020304" pitchFamily="18" charset="0"/>
            </a:endParaRPr>
          </a:p>
        </p:txBody>
      </p:sp>
      <p:pic>
        <p:nvPicPr>
          <p:cNvPr id="7" name="Picture 2" descr="C:\Users\Vik\Desktop\OLO 2 Foto\OLO 2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1" y="1809860"/>
            <a:ext cx="3602037" cy="2292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Vik\Desktop\OLO 2 Foto\OLO 2 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1" y="1809861"/>
            <a:ext cx="2053596" cy="2292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Vik\Desktop\OLO 2 Foto\OLO 2 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4274" y="1809860"/>
            <a:ext cx="3454291" cy="2299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Vik\Desktop\OLO 2 Foto\OLO 2 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1795" y="4380514"/>
            <a:ext cx="3479740" cy="21713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Vik\Desktop\OLO 2 Foto\OLO 2 0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9997" y="4296114"/>
            <a:ext cx="4458514" cy="225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707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k\Desktop\OLO 2 Foto\OLO 2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102" y="1680271"/>
            <a:ext cx="3602037" cy="212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Vik\Desktop\OLO 2 Foto\OLO 2 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624" y="1729635"/>
            <a:ext cx="3129073" cy="2080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Vik\Desktop\OLO 2 Foto\OLO 2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146" y="3939794"/>
            <a:ext cx="4095366" cy="2723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Vik\Desktop\OLO 2 Foto\OLO 2 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737" y="3939794"/>
            <a:ext cx="4095366" cy="2723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TECHNOPARK s.r.o\Foto\New logo Sapfir light 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02" y="230023"/>
            <a:ext cx="1370981" cy="40093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4"/>
          <p:cNvSpPr/>
          <p:nvPr/>
        </p:nvSpPr>
        <p:spPr>
          <a:xfrm>
            <a:off x="3377632" y="430490"/>
            <a:ext cx="4915029" cy="619272"/>
          </a:xfrm>
          <a:prstGeom prst="rect">
            <a:avLst/>
          </a:prstGeom>
        </p:spPr>
        <p:txBody>
          <a:bodyPr wrap="square">
            <a:spAutoFit/>
          </a:bodyPr>
          <a:lstStyle/>
          <a:p>
            <a:pPr>
              <a:lnSpc>
                <a:spcPct val="107000"/>
              </a:lnSpc>
              <a:spcAft>
                <a:spcPts val="800"/>
              </a:spcAft>
            </a:pP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OLO </a:t>
            </a:r>
            <a:r>
              <a:rPr lang="sk-SK" sz="3200" b="1" dirty="0" err="1" smtClean="0">
                <a:solidFill>
                  <a:schemeClr val="accent6">
                    <a:lumMod val="75000"/>
                  </a:schemeClr>
                </a:solidFill>
                <a:ea typeface="Times New Roman" panose="02020603050405020304" pitchFamily="18" charset="0"/>
                <a:cs typeface="Times New Roman" panose="02020603050405020304" pitchFamily="18" charset="0"/>
              </a:rPr>
              <a:t>as</a:t>
            </a:r>
            <a:r>
              <a:rPr lang="sk-SK" sz="3200" b="1" dirty="0" smtClean="0">
                <a:solidFill>
                  <a:schemeClr val="accent6">
                    <a:lumMod val="75000"/>
                  </a:schemeClr>
                </a:solidFill>
                <a:ea typeface="Times New Roman" panose="02020603050405020304" pitchFamily="18" charset="0"/>
                <a:cs typeface="Times New Roman" panose="02020603050405020304" pitchFamily="18" charset="0"/>
              </a:rPr>
              <a:t> s.r.o.</a:t>
            </a:r>
            <a:r>
              <a:rPr lang="en-US" sz="3200" b="1" dirty="0" smtClean="0">
                <a:solidFill>
                  <a:schemeClr val="accent6">
                    <a:lumMod val="75000"/>
                  </a:schemeClr>
                </a:solidFill>
                <a:ea typeface="Times New Roman" panose="02020603050405020304" pitchFamily="18" charset="0"/>
                <a:cs typeface="Times New Roman" panose="02020603050405020304" pitchFamily="18" charset="0"/>
              </a:rPr>
              <a:t> Bratislava</a:t>
            </a:r>
            <a:endParaRPr lang="ru-RU" sz="3200" dirty="0">
              <a:solidFill>
                <a:schemeClr val="accent6">
                  <a:lumMod val="75000"/>
                </a:schemeClr>
              </a:solidFill>
              <a:effectLst/>
              <a:ea typeface="Calibri" panose="020F0502020204030204" pitchFamily="34" charset="0"/>
              <a:cs typeface="Times New Roman" panose="02020603050405020304" pitchFamily="18" charset="0"/>
            </a:endParaRPr>
          </a:p>
        </p:txBody>
      </p:sp>
      <p:pic>
        <p:nvPicPr>
          <p:cNvPr id="10" name="Picture 7" descr="C:\Users\Vik\Desktop\OLO 2 Foto\OLO 2 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2662" y="1729635"/>
            <a:ext cx="2963918" cy="197267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4"/>
          <p:cNvSpPr/>
          <p:nvPr/>
        </p:nvSpPr>
        <p:spPr>
          <a:xfrm>
            <a:off x="3377632" y="1049762"/>
            <a:ext cx="7878947" cy="553357"/>
          </a:xfrm>
          <a:prstGeom prst="rect">
            <a:avLst/>
          </a:prstGeom>
        </p:spPr>
        <p:txBody>
          <a:bodyPr wrap="square">
            <a:spAutoFit/>
          </a:bodyPr>
          <a:lstStyle/>
          <a:p>
            <a:pPr>
              <a:lnSpc>
                <a:spcPct val="107000"/>
              </a:lnSpc>
              <a:spcAft>
                <a:spcPts val="800"/>
              </a:spcAft>
            </a:pPr>
            <a:r>
              <a:rPr lang="en-US" sz="2800" b="1" dirty="0" smtClean="0">
                <a:solidFill>
                  <a:schemeClr val="bg1"/>
                </a:solidFill>
                <a:ea typeface="Times New Roman" panose="02020603050405020304" pitchFamily="18" charset="0"/>
                <a:cs typeface="Times New Roman" panose="02020603050405020304" pitchFamily="18" charset="0"/>
              </a:rPr>
              <a:t>Fire System</a:t>
            </a:r>
            <a:r>
              <a:rPr lang="ru-RU" sz="2800" b="1" dirty="0" smtClean="0">
                <a:solidFill>
                  <a:schemeClr val="bg1"/>
                </a:solidFill>
                <a:ea typeface="Times New Roman" panose="02020603050405020304" pitchFamily="18" charset="0"/>
                <a:cs typeface="Times New Roman" panose="02020603050405020304" pitchFamily="18" charset="0"/>
              </a:rPr>
              <a:t> </a:t>
            </a:r>
            <a:r>
              <a:rPr lang="en-US" sz="2800" b="1" dirty="0" smtClean="0">
                <a:solidFill>
                  <a:schemeClr val="bg1"/>
                </a:solidFill>
                <a:ea typeface="Times New Roman" panose="02020603050405020304" pitchFamily="18" charset="0"/>
                <a:cs typeface="Times New Roman" panose="02020603050405020304" pitchFamily="18" charset="0"/>
              </a:rPr>
              <a:t>SA10.01</a:t>
            </a:r>
            <a:r>
              <a:rPr lang="sk-SK" sz="2800" b="1" dirty="0" smtClean="0">
                <a:solidFill>
                  <a:schemeClr val="bg1"/>
                </a:solidFill>
                <a:ea typeface="Times New Roman" panose="02020603050405020304" pitchFamily="18" charset="0"/>
                <a:cs typeface="Times New Roman" panose="02020603050405020304" pitchFamily="18" charset="0"/>
              </a:rPr>
              <a:t>5</a:t>
            </a:r>
            <a:r>
              <a:rPr lang="en-US" sz="2800" b="1" dirty="0" smtClean="0">
                <a:solidFill>
                  <a:schemeClr val="bg1"/>
                </a:solidFill>
                <a:ea typeface="Times New Roman" panose="02020603050405020304" pitchFamily="18" charset="0"/>
                <a:cs typeface="Times New Roman" panose="02020603050405020304" pitchFamily="18" charset="0"/>
              </a:rPr>
              <a:t>.0</a:t>
            </a:r>
            <a:r>
              <a:rPr lang="sk-SK" sz="2800" b="1" dirty="0" smtClean="0">
                <a:solidFill>
                  <a:schemeClr val="bg1"/>
                </a:solidFill>
                <a:ea typeface="Times New Roman" panose="02020603050405020304" pitchFamily="18" charset="0"/>
                <a:cs typeface="Times New Roman" panose="02020603050405020304" pitchFamily="18" charset="0"/>
              </a:rPr>
              <a:t>4</a:t>
            </a:r>
            <a:r>
              <a:rPr lang="en-US" sz="2800" b="1" dirty="0" smtClean="0">
                <a:solidFill>
                  <a:schemeClr val="bg1"/>
                </a:solidFill>
                <a:ea typeface="Times New Roman" panose="02020603050405020304" pitchFamily="18" charset="0"/>
                <a:cs typeface="Times New Roman" panose="02020603050405020304" pitchFamily="18" charset="0"/>
              </a:rPr>
              <a:t>.2016</a:t>
            </a:r>
            <a:r>
              <a:rPr lang="sk-SK" sz="2800" b="1" dirty="0" smtClean="0">
                <a:solidFill>
                  <a:schemeClr val="bg1"/>
                </a:solidFill>
                <a:ea typeface="Times New Roman" panose="02020603050405020304" pitchFamily="18" charset="0"/>
                <a:cs typeface="Times New Roman" panose="02020603050405020304" pitchFamily="18" charset="0"/>
              </a:rPr>
              <a:t>  </a:t>
            </a:r>
            <a:r>
              <a:rPr lang="sk-SK" sz="2800" b="1" dirty="0" err="1" smtClean="0">
                <a:solidFill>
                  <a:schemeClr val="bg1"/>
                </a:solidFill>
              </a:rPr>
              <a:t>Turbogener</a:t>
            </a:r>
            <a:r>
              <a:rPr lang="en-US" sz="2800" b="1" dirty="0" smtClean="0">
                <a:solidFill>
                  <a:schemeClr val="bg1"/>
                </a:solidFill>
              </a:rPr>
              <a:t>a</a:t>
            </a:r>
            <a:r>
              <a:rPr lang="sk-SK" sz="2800" b="1" dirty="0" err="1" smtClean="0">
                <a:solidFill>
                  <a:schemeClr val="bg1"/>
                </a:solidFill>
              </a:rPr>
              <a:t>tor</a:t>
            </a:r>
            <a:r>
              <a:rPr lang="sk-SK" sz="2800" b="1" dirty="0" smtClean="0">
                <a:solidFill>
                  <a:schemeClr val="bg1"/>
                </a:solidFill>
                <a:ea typeface="Times New Roman" panose="02020603050405020304" pitchFamily="18" charset="0"/>
                <a:cs typeface="Times New Roman" panose="02020603050405020304" pitchFamily="18" charset="0"/>
              </a:rPr>
              <a:t> </a:t>
            </a:r>
            <a:endParaRPr lang="ru-RU"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893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801489" y="253166"/>
            <a:ext cx="5761861" cy="2000548"/>
          </a:xfrm>
          <a:prstGeom prst="rect">
            <a:avLst/>
          </a:prstGeom>
          <a:noFill/>
        </p:spPr>
        <p:txBody>
          <a:bodyPr wrap="square" rtlCol="0">
            <a:spAutoFit/>
          </a:bodyPr>
          <a:lstStyle/>
          <a:p>
            <a:r>
              <a:rPr lang="en-US" sz="2400" b="1" dirty="0" err="1" smtClean="0">
                <a:solidFill>
                  <a:srgbClr val="00B0F0"/>
                </a:solidFill>
                <a:effectLst>
                  <a:outerShdw blurRad="38100" dist="38100" dir="2700000" algn="tl">
                    <a:srgbClr val="000000">
                      <a:alpha val="43137"/>
                    </a:srgbClr>
                  </a:outerShdw>
                </a:effectLst>
              </a:rPr>
              <a:t>Sapfir</a:t>
            </a:r>
            <a:r>
              <a:rPr lang="sk-SK" sz="2400" b="1" dirty="0" smtClean="0">
                <a:solidFill>
                  <a:srgbClr val="00B0F0"/>
                </a:solidFill>
                <a:effectLst>
                  <a:outerShdw blurRad="38100" dist="38100" dir="2700000" algn="tl">
                    <a:srgbClr val="000000">
                      <a:alpha val="43137"/>
                    </a:srgbClr>
                  </a:outerShdw>
                </a:effectLst>
              </a:rPr>
              <a:t> </a:t>
            </a:r>
            <a:r>
              <a:rPr lang="sk-SK" sz="2400" b="1" dirty="0">
                <a:solidFill>
                  <a:srgbClr val="00B0F0"/>
                </a:solidFill>
                <a:effectLst>
                  <a:outerShdw blurRad="38100" dist="38100" dir="2700000" algn="tl">
                    <a:srgbClr val="000000">
                      <a:alpha val="43137"/>
                    </a:srgbClr>
                  </a:outerShdw>
                </a:effectLst>
              </a:rPr>
              <a:t>s.r.o.</a:t>
            </a:r>
            <a:endParaRPr lang="en-US" sz="2400" b="1" dirty="0">
              <a:solidFill>
                <a:srgbClr val="00B0F0"/>
              </a:solidFill>
              <a:effectLst>
                <a:outerShdw blurRad="38100" dist="38100" dir="2700000" algn="tl">
                  <a:srgbClr val="000000">
                    <a:alpha val="43137"/>
                  </a:srgbClr>
                </a:outerShdw>
              </a:effectLst>
            </a:endParaRPr>
          </a:p>
          <a:p>
            <a:r>
              <a:rPr lang="sk-SK" sz="2000" b="1" dirty="0">
                <a:solidFill>
                  <a:srgbClr val="00B0F0"/>
                </a:solidFill>
                <a:effectLst>
                  <a:outerShdw blurRad="38100" dist="38100" dir="2700000" algn="tl">
                    <a:srgbClr val="000000">
                      <a:alpha val="43137"/>
                    </a:srgbClr>
                  </a:outerShdw>
                </a:effectLst>
              </a:rPr>
              <a:t>Záhradná 19, 90024 Veľký Biel, </a:t>
            </a:r>
            <a:r>
              <a:rPr lang="sk-SK" sz="2000" b="1" dirty="0" smtClean="0">
                <a:solidFill>
                  <a:srgbClr val="00B0F0"/>
                </a:solidFill>
                <a:effectLst>
                  <a:outerShdw blurRad="38100" dist="38100" dir="2700000" algn="tl">
                    <a:srgbClr val="000000">
                      <a:alpha val="43137"/>
                    </a:srgbClr>
                  </a:outerShdw>
                </a:effectLst>
              </a:rPr>
              <a:t>Slovak </a:t>
            </a:r>
            <a:r>
              <a:rPr lang="sk-SK" sz="2000" b="1" dirty="0" err="1" smtClean="0">
                <a:solidFill>
                  <a:srgbClr val="00B0F0"/>
                </a:solidFill>
                <a:effectLst>
                  <a:outerShdw blurRad="38100" dist="38100" dir="2700000" algn="tl">
                    <a:srgbClr val="000000">
                      <a:alpha val="43137"/>
                    </a:srgbClr>
                  </a:outerShdw>
                </a:effectLst>
              </a:rPr>
              <a:t>Republic</a:t>
            </a:r>
            <a:endParaRPr lang="en-US" sz="2000" b="1" dirty="0">
              <a:solidFill>
                <a:srgbClr val="00B0F0"/>
              </a:solidFill>
              <a:effectLst>
                <a:outerShdw blurRad="38100" dist="38100" dir="2700000" algn="tl">
                  <a:srgbClr val="000000">
                    <a:alpha val="43137"/>
                  </a:srgbClr>
                </a:outerShdw>
              </a:effectLst>
            </a:endParaRPr>
          </a:p>
          <a:p>
            <a:r>
              <a:rPr lang="en-US" sz="2000" b="1" dirty="0" smtClean="0">
                <a:solidFill>
                  <a:srgbClr val="00B0F0"/>
                </a:solidFill>
                <a:effectLst>
                  <a:outerShdw blurRad="38100" dist="38100" dir="2700000" algn="tl">
                    <a:srgbClr val="000000">
                      <a:alpha val="43137"/>
                    </a:srgbClr>
                  </a:outerShdw>
                </a:effectLst>
              </a:rPr>
              <a:t>Phone </a:t>
            </a:r>
            <a:r>
              <a:rPr lang="en-US" sz="2000" b="1" dirty="0">
                <a:solidFill>
                  <a:srgbClr val="00B0F0"/>
                </a:solidFill>
                <a:effectLst>
                  <a:outerShdw blurRad="38100" dist="38100" dir="2700000" algn="tl">
                    <a:srgbClr val="000000">
                      <a:alpha val="43137"/>
                    </a:srgbClr>
                  </a:outerShdw>
                </a:effectLst>
              </a:rPr>
              <a:t>in </a:t>
            </a:r>
            <a:r>
              <a:rPr lang="en-US" sz="2000" b="1" dirty="0" smtClean="0">
                <a:solidFill>
                  <a:srgbClr val="00B0F0"/>
                </a:solidFill>
                <a:effectLst>
                  <a:outerShdw blurRad="38100" dist="38100" dir="2700000" algn="tl">
                    <a:srgbClr val="000000">
                      <a:alpha val="43137"/>
                    </a:srgbClr>
                  </a:outerShdw>
                </a:effectLst>
              </a:rPr>
              <a:t>Slovakia: +421245916247, +421907748884 Phone </a:t>
            </a:r>
            <a:r>
              <a:rPr lang="en-US" sz="2000" b="1" dirty="0">
                <a:solidFill>
                  <a:srgbClr val="00B0F0"/>
                </a:solidFill>
                <a:effectLst>
                  <a:outerShdw blurRad="38100" dist="38100" dir="2700000" algn="tl">
                    <a:srgbClr val="000000">
                      <a:alpha val="43137"/>
                    </a:srgbClr>
                  </a:outerShdw>
                </a:effectLst>
              </a:rPr>
              <a:t>in </a:t>
            </a:r>
            <a:r>
              <a:rPr lang="en-US" sz="2000" b="1" dirty="0" smtClean="0">
                <a:solidFill>
                  <a:srgbClr val="00B0F0"/>
                </a:solidFill>
                <a:effectLst>
                  <a:outerShdw blurRad="38100" dist="38100" dir="2700000" algn="tl">
                    <a:srgbClr val="000000">
                      <a:alpha val="43137"/>
                    </a:srgbClr>
                  </a:outerShdw>
                </a:effectLst>
              </a:rPr>
              <a:t>Germany</a:t>
            </a:r>
            <a:r>
              <a:rPr lang="ru-RU" sz="2000" b="1" dirty="0" smtClean="0">
                <a:solidFill>
                  <a:srgbClr val="00B0F0"/>
                </a:solidFill>
                <a:effectLst>
                  <a:outerShdw blurRad="38100" dist="38100" dir="2700000" algn="tl">
                    <a:srgbClr val="000000">
                      <a:alpha val="43137"/>
                    </a:srgbClr>
                  </a:outerShdw>
                </a:effectLst>
              </a:rPr>
              <a:t>:</a:t>
            </a:r>
            <a:r>
              <a:rPr lang="en-US" sz="2000" b="1" dirty="0">
                <a:solidFill>
                  <a:srgbClr val="00B0F0"/>
                </a:solidFill>
                <a:effectLst>
                  <a:outerShdw blurRad="38100" dist="38100" dir="2700000" algn="tl">
                    <a:srgbClr val="000000">
                      <a:alpha val="43137"/>
                    </a:srgbClr>
                  </a:outerShdw>
                </a:effectLst>
              </a:rPr>
              <a:t> </a:t>
            </a:r>
            <a:r>
              <a:rPr lang="en-US" sz="2000" b="1" dirty="0" smtClean="0">
                <a:solidFill>
                  <a:srgbClr val="00B0F0"/>
                </a:solidFill>
                <a:effectLst>
                  <a:outerShdw blurRad="38100" dist="38100" dir="2700000" algn="tl">
                    <a:srgbClr val="000000">
                      <a:alpha val="43137"/>
                    </a:srgbClr>
                  </a:outerShdw>
                </a:effectLst>
              </a:rPr>
              <a:t>+491755737565</a:t>
            </a:r>
          </a:p>
          <a:p>
            <a:r>
              <a:rPr lang="en-US" sz="2000" b="1" dirty="0" err="1" smtClean="0">
                <a:solidFill>
                  <a:srgbClr val="00B0F0"/>
                </a:solidFill>
                <a:effectLst>
                  <a:outerShdw blurRad="38100" dist="38100" dir="2700000" algn="tl">
                    <a:srgbClr val="000000">
                      <a:alpha val="43137"/>
                    </a:srgbClr>
                  </a:outerShdw>
                </a:effectLst>
                <a:hlinkClick r:id="rId2"/>
              </a:rPr>
              <a:t>info@sapfir</a:t>
            </a:r>
            <a:r>
              <a:rPr lang="sk-SK" sz="2000" b="1" dirty="0" smtClean="0">
                <a:solidFill>
                  <a:srgbClr val="00B0F0"/>
                </a:solidFill>
                <a:effectLst>
                  <a:outerShdw blurRad="38100" dist="38100" dir="2700000" algn="tl">
                    <a:srgbClr val="000000">
                      <a:alpha val="43137"/>
                    </a:srgbClr>
                  </a:outerShdw>
                </a:effectLst>
                <a:hlinkClick r:id="rId2"/>
              </a:rPr>
              <a:t>-sro</a:t>
            </a:r>
            <a:r>
              <a:rPr lang="en-US" sz="2000" b="1" dirty="0" smtClean="0">
                <a:solidFill>
                  <a:srgbClr val="00B0F0"/>
                </a:solidFill>
                <a:effectLst>
                  <a:outerShdw blurRad="38100" dist="38100" dir="2700000" algn="tl">
                    <a:srgbClr val="000000">
                      <a:alpha val="43137"/>
                    </a:srgbClr>
                  </a:outerShdw>
                </a:effectLst>
                <a:hlinkClick r:id="rId2"/>
              </a:rPr>
              <a:t>.</a:t>
            </a:r>
            <a:r>
              <a:rPr lang="sk-SK" sz="2000" b="1" dirty="0" smtClean="0">
                <a:solidFill>
                  <a:srgbClr val="00B0F0"/>
                </a:solidFill>
                <a:effectLst>
                  <a:outerShdw blurRad="38100" dist="38100" dir="2700000" algn="tl">
                    <a:srgbClr val="000000">
                      <a:alpha val="43137"/>
                    </a:srgbClr>
                  </a:outerShdw>
                </a:effectLst>
                <a:hlinkClick r:id="rId2"/>
              </a:rPr>
              <a:t>eu</a:t>
            </a:r>
            <a:endParaRPr lang="en-US" sz="2000" b="1" dirty="0" smtClean="0">
              <a:solidFill>
                <a:srgbClr val="00B0F0"/>
              </a:solidFill>
              <a:effectLst>
                <a:outerShdw blurRad="38100" dist="38100" dir="2700000" algn="tl">
                  <a:srgbClr val="000000">
                    <a:alpha val="43137"/>
                  </a:srgbClr>
                </a:outerShdw>
              </a:effectLst>
            </a:endParaRPr>
          </a:p>
          <a:p>
            <a:r>
              <a:rPr lang="en-US" sz="2000" b="1" dirty="0" smtClean="0">
                <a:solidFill>
                  <a:srgbClr val="00B0F0"/>
                </a:solidFill>
                <a:effectLst>
                  <a:outerShdw blurRad="38100" dist="38100" dir="2700000" algn="tl">
                    <a:srgbClr val="000000">
                      <a:alpha val="43137"/>
                    </a:srgbClr>
                  </a:outerShdw>
                </a:effectLst>
                <a:hlinkClick r:id="rId3"/>
              </a:rPr>
              <a:t>www.sapfir</a:t>
            </a:r>
            <a:r>
              <a:rPr lang="sk-SK" sz="2000" b="1" dirty="0" smtClean="0">
                <a:solidFill>
                  <a:srgbClr val="00B0F0"/>
                </a:solidFill>
                <a:effectLst>
                  <a:outerShdw blurRad="38100" dist="38100" dir="2700000" algn="tl">
                    <a:srgbClr val="000000">
                      <a:alpha val="43137"/>
                    </a:srgbClr>
                  </a:outerShdw>
                </a:effectLst>
                <a:hlinkClick r:id="rId3"/>
              </a:rPr>
              <a:t>-sro.eu</a:t>
            </a:r>
            <a:endParaRPr lang="en-US" sz="2000" b="1" dirty="0">
              <a:solidFill>
                <a:srgbClr val="00B0F0"/>
              </a:solidFill>
              <a:effectLst>
                <a:outerShdw blurRad="38100" dist="38100" dir="2700000" algn="tl">
                  <a:srgbClr val="000000">
                    <a:alpha val="43137"/>
                  </a:srgbClr>
                </a:outerShdw>
              </a:effectLst>
            </a:endParaRPr>
          </a:p>
        </p:txBody>
      </p:sp>
      <p:pic>
        <p:nvPicPr>
          <p:cNvPr id="21" name="Picture 2" descr="D:\TECHNOPARK s.r.o\Foto\New logo Sapfir light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D:\TECHNOPARK s.r.o\Foto\TPS-2.2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9498" y="4939618"/>
            <a:ext cx="1466529" cy="10889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TECHNOPARK s.r.o\Foto\TPS-12.24\TPS-12.24 03 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1948" y="4279355"/>
            <a:ext cx="2890335" cy="21273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TECHNOPARK s.r.o\Foto\Сирена SA-01.1\SA-01.1 smo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71828" y="3862471"/>
            <a:ext cx="1224963" cy="833768"/>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6779759" y="2627956"/>
            <a:ext cx="2945230" cy="923330"/>
          </a:xfrm>
          <a:prstGeom prst="rect">
            <a:avLst/>
          </a:prstGeom>
          <a:noFill/>
        </p:spPr>
        <p:txBody>
          <a:bodyPr wrap="none" rtlCol="0">
            <a:spAutoFit/>
          </a:bodyPr>
          <a:lstStyle/>
          <a:p>
            <a:r>
              <a:rPr lang="en-US" b="1" dirty="0" smtClean="0">
                <a:solidFill>
                  <a:schemeClr val="accent1"/>
                </a:solidFill>
              </a:rPr>
              <a:t>Partner in Latvia: FN SERVISS</a:t>
            </a:r>
          </a:p>
          <a:p>
            <a:r>
              <a:rPr lang="en-US" b="1" dirty="0" smtClean="0">
                <a:solidFill>
                  <a:schemeClr val="accent1"/>
                </a:solidFill>
                <a:hlinkClick r:id="rId8"/>
              </a:rPr>
              <a:t>www.fnserviss.lv</a:t>
            </a:r>
            <a:endParaRPr lang="en-US" b="1" dirty="0" smtClean="0">
              <a:solidFill>
                <a:schemeClr val="accent1"/>
              </a:solidFill>
            </a:endParaRPr>
          </a:p>
          <a:p>
            <a:r>
              <a:rPr lang="en-US" b="1" dirty="0" smtClean="0">
                <a:solidFill>
                  <a:schemeClr val="accent1"/>
                </a:solidFill>
              </a:rPr>
              <a:t>Tel:</a:t>
            </a:r>
            <a:endParaRPr lang="sk-SK" b="1" dirty="0">
              <a:solidFill>
                <a:schemeClr val="accent1"/>
              </a:solidFill>
            </a:endParaRPr>
          </a:p>
        </p:txBody>
      </p:sp>
      <p:pic>
        <p:nvPicPr>
          <p:cNvPr id="296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3180" y="2712904"/>
            <a:ext cx="926579" cy="102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Skupina 26"/>
          <p:cNvGrpSpPr/>
          <p:nvPr/>
        </p:nvGrpSpPr>
        <p:grpSpPr>
          <a:xfrm>
            <a:off x="326049" y="1168331"/>
            <a:ext cx="5295899" cy="4993004"/>
            <a:chOff x="0" y="0"/>
            <a:chExt cx="5296222" cy="4993501"/>
          </a:xfrm>
        </p:grpSpPr>
        <p:grpSp>
          <p:nvGrpSpPr>
            <p:cNvPr id="28" name="Skupina 27"/>
            <p:cNvGrpSpPr/>
            <p:nvPr/>
          </p:nvGrpSpPr>
          <p:grpSpPr>
            <a:xfrm>
              <a:off x="0" y="0"/>
              <a:ext cx="5296222" cy="4993501"/>
              <a:chOff x="0" y="0"/>
              <a:chExt cx="5296222" cy="4854471"/>
            </a:xfrm>
          </p:grpSpPr>
          <p:grpSp>
            <p:nvGrpSpPr>
              <p:cNvPr id="31" name="Group 2"/>
              <p:cNvGrpSpPr/>
              <p:nvPr/>
            </p:nvGrpSpPr>
            <p:grpSpPr>
              <a:xfrm>
                <a:off x="0" y="818895"/>
                <a:ext cx="5296222" cy="4035576"/>
                <a:chOff x="0" y="818895"/>
                <a:chExt cx="5296222" cy="4035576"/>
              </a:xfrm>
            </p:grpSpPr>
            <p:pic>
              <p:nvPicPr>
                <p:cNvPr id="33" name="Picture 2" descr="H:\TECHNOPARK s.r.o\Каталог\MPP 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43" y="2982694"/>
                  <a:ext cx="1185470" cy="12662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ECHNOPARK s.r.o\Каталог\MPP 10s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1316" y="1883029"/>
                  <a:ext cx="1859778" cy="15469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Viktor\Pictures\Untitled-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65584" y="1065178"/>
                  <a:ext cx="1008447" cy="7859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ECHNOPARK s.r.o\Каталог\MPP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851131"/>
                  <a:ext cx="1104711" cy="9314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ECHNOPARK s.r.o\Каталог\MPP 2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8055" y="3385017"/>
                  <a:ext cx="2734511" cy="14694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H:\TECHNOPARK s.r.o\Каталог\MPP 6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48325" y="2982694"/>
                  <a:ext cx="1147897" cy="11699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ECHNOPARK s.r.o\Каталог\MPP 5M.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8582" y="1843766"/>
                  <a:ext cx="1234143" cy="107913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H:\TECHNOPARK s.r.o\Каталог\MPP 5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83485" y="818895"/>
                  <a:ext cx="1062168" cy="856712"/>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Obrázok 31" descr="D:\TECHNOPARK s.r.o\Foto\TPS-01\Все TPS-01.pn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49745" y="0"/>
                <a:ext cx="2339592" cy="1015898"/>
              </a:xfrm>
              <a:prstGeom prst="rect">
                <a:avLst/>
              </a:prstGeom>
              <a:noFill/>
              <a:ln>
                <a:noFill/>
              </a:ln>
            </p:spPr>
          </p:pic>
        </p:grpSp>
        <p:pic>
          <p:nvPicPr>
            <p:cNvPr id="29" name="Picture 3" descr="D:\TECHNOPARK s.r.o\Foto\Foto MPH 31.03.2015\Format PNS\MPH-2 small.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0333" y="672861"/>
              <a:ext cx="595222" cy="12594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TECHNOPARK s.r.o\Foto\Foto MPH 31.03.2015\Format PNS\MPH-2.8 Sapfire Small.pn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18914" y="923027"/>
              <a:ext cx="698739" cy="983411"/>
            </a:xfrm>
            <a:prstGeom prst="rect">
              <a:avLst/>
            </a:prstGeom>
            <a:noFill/>
            <a:extLst>
              <a:ext uri="{909E8E84-426E-40DD-AFC4-6F175D3DCCD1}">
                <a14:hiddenFill xmlns:a14="http://schemas.microsoft.com/office/drawing/2010/main">
                  <a:solidFill>
                    <a:srgbClr val="FFFFFF"/>
                  </a:solidFill>
                </a14:hiddenFill>
              </a:ext>
            </a:extLst>
          </p:spPr>
        </p:pic>
      </p:grpSp>
      <p:pic>
        <p:nvPicPr>
          <p:cNvPr id="29701" name="Picture 5" descr="D:\TECHNOPARK s.r.o\Foto\TPS-4.24\03 small.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82418" y="4618561"/>
            <a:ext cx="1689410" cy="167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14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1"/>
          <p:cNvSpPr/>
          <p:nvPr/>
        </p:nvSpPr>
        <p:spPr>
          <a:xfrm>
            <a:off x="5064132" y="430492"/>
            <a:ext cx="2564659" cy="553357"/>
          </a:xfrm>
          <a:prstGeom prst="rect">
            <a:avLst/>
          </a:prstGeom>
        </p:spPr>
        <p:txBody>
          <a:bodyPr wrap="square">
            <a:spAutoFit/>
          </a:bodyPr>
          <a:lstStyle/>
          <a:p>
            <a:pPr>
              <a:lnSpc>
                <a:spcPct val="107000"/>
              </a:lnSpc>
              <a:spcAft>
                <a:spcPts val="800"/>
              </a:spcAft>
            </a:pP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MPH </a:t>
            </a:r>
            <a:r>
              <a:rPr lang="ru-RU"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2</a:t>
            </a:r>
            <a:r>
              <a:rPr lang="sk-SK" sz="2800" b="1" dirty="0" smtClean="0">
                <a:solidFill>
                  <a:srgbClr val="00B0F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.8</a:t>
            </a:r>
            <a:endParaRPr lang="ru-RU" sz="2000" dirty="0">
              <a:solidFill>
                <a:srgbClr val="00B0F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aphicFrame>
        <p:nvGraphicFramePr>
          <p:cNvPr id="5" name="Таблица 8"/>
          <p:cNvGraphicFramePr>
            <a:graphicFrameLocks noGrp="1"/>
          </p:cNvGraphicFramePr>
          <p:nvPr>
            <p:extLst>
              <p:ext uri="{D42A27DB-BD31-4B8C-83A1-F6EECF244321}">
                <p14:modId xmlns:p14="http://schemas.microsoft.com/office/powerpoint/2010/main" val="1422037529"/>
              </p:ext>
            </p:extLst>
          </p:nvPr>
        </p:nvGraphicFramePr>
        <p:xfrm>
          <a:off x="6228103" y="1883633"/>
          <a:ext cx="5633194" cy="4497418"/>
        </p:xfrm>
        <a:graphic>
          <a:graphicData uri="http://schemas.openxmlformats.org/drawingml/2006/table">
            <a:tbl>
              <a:tblPr firstRow="1" firstCol="1" bandRow="1">
                <a:tableStyleId>{5C22544A-7EE6-4342-B048-85BDC9FD1C3A}</a:tableStyleId>
              </a:tblPr>
              <a:tblGrid>
                <a:gridCol w="3402245"/>
                <a:gridCol w="1153266"/>
                <a:gridCol w="1077683"/>
              </a:tblGrid>
              <a:tr h="315933">
                <a:tc gridSpan="2">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Name of a parameter</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Value</a:t>
                      </a:r>
                      <a:endParaRPr lang="en-US" sz="1800" b="1" dirty="0">
                        <a:solidFill>
                          <a:schemeClr val="bg1"/>
                        </a:solidFill>
                        <a:effectLst>
                          <a:outerShdw blurRad="38100" dist="38100" dir="2700000" algn="tl">
                            <a:srgbClr val="000000">
                              <a:alpha val="43137"/>
                            </a:srgbClr>
                          </a:outerShdw>
                        </a:effectLst>
                        <a:latin typeface="+mn-lt"/>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307893">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en-US" sz="1800" b="1" dirty="0" err="1" smtClean="0">
                          <a:solidFill>
                            <a:schemeClr val="bg1"/>
                          </a:solidFill>
                          <a:effectLst>
                            <a:outerShdw blurRad="38100" dist="38100" dir="2700000" algn="tl">
                              <a:srgbClr val="000000">
                                <a:alpha val="43137"/>
                              </a:srgbClr>
                            </a:outerShdw>
                          </a:effectLst>
                          <a:latin typeface="+mn-lt"/>
                        </a:rPr>
                        <a:t>Objem</a:t>
                      </a:r>
                      <a:r>
                        <a:rPr lang="en-US" sz="1800" b="1" dirty="0" smtClean="0">
                          <a:solidFill>
                            <a:schemeClr val="bg1"/>
                          </a:solidFill>
                          <a:effectLst>
                            <a:outerShdw blurRad="38100" dist="38100" dir="2700000" algn="tl">
                              <a:srgbClr val="000000">
                                <a:alpha val="43137"/>
                              </a:srgbClr>
                            </a:outerShdw>
                          </a:effectLst>
                          <a:latin typeface="+mn-lt"/>
                        </a:rPr>
                        <a:t> </a:t>
                      </a:r>
                      <a:r>
                        <a:rPr lang="en-US" sz="1800" b="1" dirty="0" err="1" smtClean="0">
                          <a:solidFill>
                            <a:schemeClr val="bg1"/>
                          </a:solidFill>
                          <a:effectLst>
                            <a:outerShdw blurRad="38100" dist="38100" dir="2700000" algn="tl">
                              <a:srgbClr val="000000">
                                <a:alpha val="43137"/>
                              </a:srgbClr>
                            </a:outerShdw>
                          </a:effectLst>
                          <a:latin typeface="+mn-lt"/>
                        </a:rPr>
                        <a:t>krytu</a:t>
                      </a:r>
                      <a:r>
                        <a:rPr lang="en-US" sz="1800" b="1" dirty="0" smtClean="0">
                          <a:solidFill>
                            <a:schemeClr val="bg1"/>
                          </a:solidFill>
                          <a:effectLst>
                            <a:outerShdw blurRad="38100" dist="38100" dir="2700000" algn="tl">
                              <a:srgbClr val="000000">
                                <a:alpha val="43137"/>
                              </a:srgbClr>
                            </a:outerShdw>
                          </a:effectLst>
                          <a:latin typeface="+mn-lt"/>
                        </a:rPr>
                        <a:t>, liter</a:t>
                      </a:r>
                    </a:p>
                  </a:txBody>
                  <a:tcPr marL="9525" marR="9525" marT="9525" marB="95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h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rPr>
                        <a:t>2</a:t>
                      </a:r>
                      <a:r>
                        <a:rPr lang="en-US" sz="1800" b="1" dirty="0" smtClean="0">
                          <a:solidFill>
                            <a:schemeClr val="bg1"/>
                          </a:solidFill>
                          <a:effectLst>
                            <a:outerShdw blurRad="38100" dist="38100" dir="2700000" algn="tl">
                              <a:srgbClr val="000000">
                                <a:alpha val="43137"/>
                              </a:srgbClr>
                            </a:outerShdw>
                          </a:effectLst>
                          <a:latin typeface="+mn-lt"/>
                        </a:rPr>
                        <a:t>.</a:t>
                      </a:r>
                      <a:r>
                        <a:rPr lang="sk-SK" sz="1800" b="1" dirty="0" smtClean="0">
                          <a:solidFill>
                            <a:schemeClr val="bg1"/>
                          </a:solidFill>
                          <a:effectLst>
                            <a:outerShdw blurRad="38100" dist="38100" dir="2700000" algn="tl">
                              <a:srgbClr val="000000">
                                <a:alpha val="43137"/>
                              </a:srgbClr>
                            </a:outerShdw>
                          </a:effectLst>
                          <a:latin typeface="+mn-lt"/>
                        </a:rPr>
                        <a:t>8</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Total weight,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rPr>
                        <a:t>5.0</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7892">
                <a:tc grid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Weight of the fire extinguishing </a:t>
                      </a:r>
                    </a:p>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powder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ISTO-1, kg</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en-US" sz="1800" b="1" dirty="0" smtClean="0">
                        <a:solidFill>
                          <a:schemeClr val="bg1"/>
                        </a:solidFill>
                        <a:effectLst/>
                        <a:latin typeface="+mn-lt"/>
                        <a:cs typeface="Arial" panose="020B0604020202020204" pitchFamily="34"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rPr>
                        <a:t>4.8</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rowSpan="2">
                  <a:txBody>
                    <a:bodyPr/>
                    <a:lstStyle/>
                    <a:p>
                      <a:pP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Size, mm</a:t>
                      </a: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diameter</a:t>
                      </a: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1</a:t>
                      </a:r>
                      <a:r>
                        <a:rPr lang="sk-SK"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55</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length</a:t>
                      </a:r>
                      <a:endPar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marL="9525" marR="9525" marT="9525" marB="9525" anchor="c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2</a:t>
                      </a:r>
                      <a:r>
                        <a:rPr lang="sk-SK" sz="1800" b="1" dirty="0" smtClean="0">
                          <a:solidFill>
                            <a:schemeClr val="bg1"/>
                          </a:solidFill>
                          <a:effectLst>
                            <a:outerShdw blurRad="38100" dist="38100" dir="2700000" algn="tl">
                              <a:srgbClr val="000000">
                                <a:alpha val="43137"/>
                              </a:srgbClr>
                            </a:outerShdw>
                          </a:effectLst>
                          <a:latin typeface="+mn-lt"/>
                          <a:cs typeface="Arial" panose="020B0604020202020204" pitchFamily="34" charset="0"/>
                        </a:rPr>
                        <a:t>15</a:t>
                      </a:r>
                      <a:endPar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Arial" panose="020B0604020202020204" pitchFamily="34"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algn="just">
                        <a:lnSpc>
                          <a:spcPct val="107000"/>
                        </a:lnSpc>
                        <a:spcAft>
                          <a:spcPts val="0"/>
                        </a:spcAft>
                      </a:pP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Protected</a:t>
                      </a:r>
                      <a:r>
                        <a:rPr lang="en-US" sz="1800" b="1" baseline="0" dirty="0" smtClean="0">
                          <a:solidFill>
                            <a:schemeClr val="bg1"/>
                          </a:solidFill>
                          <a:effectLst>
                            <a:outerShdw blurRad="38100" dist="38100" dir="2700000" algn="tl">
                              <a:srgbClr val="000000">
                                <a:alpha val="43137"/>
                              </a:srgbClr>
                            </a:outerShdw>
                          </a:effectLst>
                          <a:latin typeface="+mn-lt"/>
                        </a:rPr>
                        <a:t> surface</a:t>
                      </a: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en-US" sz="1800" b="1" baseline="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a:t>
                      </a:r>
                      <a:r>
                        <a:rPr lang="ru-RU" sz="1800" b="1" dirty="0" smtClean="0">
                          <a:solidFill>
                            <a:schemeClr val="bg1"/>
                          </a:solidFill>
                          <a:effectLst>
                            <a:outerShdw blurRad="38100" dist="38100" dir="2700000" algn="tl">
                              <a:srgbClr val="000000">
                                <a:alpha val="43137"/>
                              </a:srgbClr>
                            </a:outerShdw>
                          </a:effectLst>
                          <a:latin typeface="+mn-lt"/>
                        </a:rPr>
                        <a:t>А</a:t>
                      </a:r>
                      <a:r>
                        <a:rPr lang="en-US" sz="1800" b="1" dirty="0" smtClean="0">
                          <a:solidFill>
                            <a:schemeClr val="bg1"/>
                          </a:solidFill>
                          <a:effectLst>
                            <a:outerShdw blurRad="38100" dist="38100" dir="2700000" algn="tl">
                              <a:srgbClr val="000000">
                                <a:alpha val="43137"/>
                              </a:srgbClr>
                            </a:outerShdw>
                          </a:effectLst>
                          <a:latin typeface="+mn-lt"/>
                        </a:rPr>
                        <a:t>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32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rPr>
                        <a:t>Class B </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1</a:t>
                      </a:r>
                      <a:r>
                        <a:rPr lang="sk-SK" sz="1800" b="1" dirty="0" smtClean="0">
                          <a:solidFill>
                            <a:schemeClr val="bg1"/>
                          </a:solidFill>
                          <a:effectLst>
                            <a:outerShdw blurRad="38100" dist="38100" dir="2700000" algn="tl">
                              <a:srgbClr val="000000">
                                <a:alpha val="43137"/>
                              </a:srgbClr>
                            </a:outerShdw>
                          </a:effectLst>
                          <a:latin typeface="+mn-lt"/>
                        </a:rPr>
                        <a:t>4</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row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a:t>
                      </a:r>
                      <a:r>
                        <a:rPr lang="en-US" sz="1800" b="1" dirty="0" smtClean="0">
                          <a:solidFill>
                            <a:schemeClr val="bg1"/>
                          </a:solidFill>
                          <a:effectLst>
                            <a:outerShdw blurRad="38100" dist="38100" dir="2700000" algn="tl">
                              <a:srgbClr val="000000">
                                <a:alpha val="43137"/>
                              </a:srgbClr>
                            </a:outerShdw>
                          </a:effectLst>
                          <a:latin typeface="+mn-lt"/>
                          <a:ea typeface="+mn-ea"/>
                          <a:cs typeface="+mn-cs"/>
                        </a:rPr>
                        <a:t>P</a:t>
                      </a:r>
                      <a:r>
                        <a:rPr lang="en-US" sz="1800" b="1" dirty="0" smtClean="0">
                          <a:solidFill>
                            <a:schemeClr val="bg1"/>
                          </a:solidFill>
                          <a:effectLst>
                            <a:outerShdw blurRad="38100" dist="38100" dir="2700000" algn="tl">
                              <a:srgbClr val="000000">
                                <a:alpha val="43137"/>
                              </a:srgbClr>
                            </a:outerShdw>
                          </a:effectLst>
                          <a:latin typeface="+mn-lt"/>
                        </a:rPr>
                        <a:t>rotected volume,</a:t>
                      </a:r>
                      <a:r>
                        <a:rPr lang="en-US" sz="1800" b="1" baseline="0" dirty="0" smtClean="0">
                          <a:solidFill>
                            <a:schemeClr val="bg1"/>
                          </a:solidFill>
                          <a:effectLst>
                            <a:outerShdw blurRad="38100" dist="38100" dir="2700000" algn="tl">
                              <a:srgbClr val="000000">
                                <a:alpha val="43137"/>
                              </a:srgbClr>
                            </a:outerShdw>
                          </a:effectLst>
                          <a:latin typeface="+mn-lt"/>
                        </a:rPr>
                        <a:t> </a:t>
                      </a:r>
                      <a:r>
                        <a:rPr lang="en-US" sz="1800" b="1" kern="1200" dirty="0" smtClean="0">
                          <a:solidFill>
                            <a:schemeClr val="bg1"/>
                          </a:solidFill>
                          <a:effectLst>
                            <a:outerShdw blurRad="38100" dist="38100" dir="2700000" algn="tl">
                              <a:srgbClr val="000000">
                                <a:alpha val="43137"/>
                              </a:srgbClr>
                            </a:outerShdw>
                          </a:effectLst>
                          <a:latin typeface="+mn-lt"/>
                          <a:ea typeface="+mn-ea"/>
                          <a:cs typeface="+mn-cs"/>
                        </a:rPr>
                        <a:t>m</a:t>
                      </a:r>
                      <a:r>
                        <a:rPr lang="en-US" sz="1800" b="1" kern="1200" baseline="30000" dirty="0" smtClean="0">
                          <a:solidFill>
                            <a:schemeClr val="bg1"/>
                          </a:solidFill>
                          <a:effectLst>
                            <a:outerShdw blurRad="38100" dist="38100" dir="2700000" algn="tl">
                              <a:srgbClr val="000000">
                                <a:alpha val="43137"/>
                              </a:srgbClr>
                            </a:outerShdw>
                          </a:effectLst>
                          <a:latin typeface="+mn-lt"/>
                          <a:ea typeface="+mn-ea"/>
                          <a:cs typeface="+mn-cs"/>
                        </a:rPr>
                        <a:t>3</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Class </a:t>
                      </a:r>
                      <a:r>
                        <a:rPr lang="ru-RU"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А</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65</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5194">
                <a:tc v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Class B</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1</a:t>
                      </a:r>
                      <a:r>
                        <a:rPr lang="sk-SK" sz="1800" b="1" dirty="0" smtClean="0">
                          <a:solidFill>
                            <a:schemeClr val="bg1"/>
                          </a:solidFill>
                          <a:effectLst>
                            <a:outerShdw blurRad="38100" dist="38100" dir="2700000" algn="tl">
                              <a:srgbClr val="000000">
                                <a:alpha val="43137"/>
                              </a:srgbClr>
                            </a:outerShdw>
                          </a:effectLst>
                          <a:latin typeface="+mn-lt"/>
                        </a:rPr>
                        <a:t>7</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300637">
                <a:tc gridSpan="2">
                  <a:txBody>
                    <a:bodyPr/>
                    <a:lstStyle/>
                    <a:p>
                      <a:pPr>
                        <a:lnSpc>
                          <a:spcPct val="107000"/>
                        </a:lnSpc>
                        <a:spcAft>
                          <a:spcPts val="0"/>
                        </a:spcAft>
                      </a:pPr>
                      <a:r>
                        <a:rPr lang="en-US"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 </a:t>
                      </a:r>
                      <a:r>
                        <a:rPr lang="en-US" sz="1800" b="1" dirty="0" smtClean="0">
                          <a:solidFill>
                            <a:schemeClr val="bg1"/>
                          </a:solidFill>
                          <a:effectLst>
                            <a:outerShdw blurRad="38100" dist="38100" dir="2700000" algn="tl">
                              <a:srgbClr val="000000">
                                <a:alpha val="43137"/>
                              </a:srgbClr>
                            </a:outerShdw>
                          </a:effectLst>
                          <a:latin typeface="+mn-lt"/>
                        </a:rPr>
                        <a:t>Activation current, A</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pPr>
                        <a:lnSpc>
                          <a:spcPct val="107000"/>
                        </a:lnSpc>
                        <a:spcAft>
                          <a:spcPts val="0"/>
                        </a:spcAft>
                      </a:pP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c>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0.12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292484">
                <a:tc gridSpan="2">
                  <a:txBody>
                    <a:bodyPr/>
                    <a:lstStyle/>
                    <a:p>
                      <a:pPr>
                        <a:lnSpc>
                          <a:spcPct val="107000"/>
                        </a:lnSpc>
                        <a:spcAft>
                          <a:spcPts val="0"/>
                        </a:spcAft>
                      </a:pPr>
                      <a:r>
                        <a:rPr lang="ru-RU" sz="1800" b="1" dirty="0" smtClean="0">
                          <a:solidFill>
                            <a:schemeClr val="bg1"/>
                          </a:solidFill>
                          <a:effectLst>
                            <a:outerShdw blurRad="38100" dist="38100" dir="2700000" algn="tl">
                              <a:srgbClr val="000000">
                                <a:alpha val="43137"/>
                              </a:srgbClr>
                            </a:outerShdw>
                          </a:effectLst>
                          <a:latin typeface="+mn-lt"/>
                        </a:rPr>
                        <a:t>     </a:t>
                      </a:r>
                      <a:r>
                        <a:rPr lang="sk-SK" sz="1800" b="1" dirty="0" smtClean="0">
                          <a:solidFill>
                            <a:schemeClr val="bg1"/>
                          </a:solidFill>
                          <a:effectLst>
                            <a:outerShdw blurRad="38100" dist="38100" dir="2700000" algn="tl">
                              <a:srgbClr val="000000">
                                <a:alpha val="43137"/>
                              </a:srgbClr>
                            </a:outerShdw>
                          </a:effectLst>
                          <a:latin typeface="+mn-lt"/>
                        </a:rPr>
                        <a:t>Service life, years</a:t>
                      </a:r>
                      <a:endParaRPr lang="ru-RU" sz="1800" b="1" dirty="0" smtClean="0">
                        <a:solidFill>
                          <a:schemeClr val="bg1"/>
                        </a:solidFill>
                        <a:effectLst>
                          <a:outerShdw blurRad="38100" dist="38100" dir="2700000" algn="tl">
                            <a:srgbClr val="000000">
                              <a:alpha val="43137"/>
                            </a:srgbClr>
                          </a:outerShdw>
                        </a:effectLst>
                        <a:latin typeface="+mn-lt"/>
                      </a:endParaRPr>
                    </a:p>
                  </a:txBody>
                  <a:tcPr marL="9525" marR="9525" marT="9525" marB="9525" anchor="ctr">
                    <a:lnL w="28575" cap="flat" cmpd="sng" algn="ctr">
                      <a:solidFill>
                        <a:schemeClr val="bg1"/>
                      </a:solidFill>
                      <a:prstDash val="solid"/>
                      <a:round/>
                      <a:headEnd type="none" w="med" len="med"/>
                      <a:tailEnd type="none" w="med" len="med"/>
                    </a:lnL>
                    <a:noFill/>
                  </a:tcPr>
                </a:tc>
                <a:tc hMerge="1">
                  <a:txBody>
                    <a:bodyPr/>
                    <a:lstStyle/>
                    <a:p>
                      <a:endParaRPr lang="en-US" dirty="0"/>
                    </a:p>
                  </a:txBody>
                  <a:tcPr/>
                </a:tc>
                <a:tc>
                  <a:txBody>
                    <a:bodyPr/>
                    <a:lstStyle/>
                    <a:p>
                      <a:pPr algn="ctr">
                        <a:lnSpc>
                          <a:spcPct val="107000"/>
                        </a:lnSpc>
                        <a:spcAft>
                          <a:spcPts val="0"/>
                        </a:spcAft>
                      </a:pPr>
                      <a:r>
                        <a:rPr lang="sk-SK" sz="1800" b="1"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12</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noFill/>
                  </a:tcPr>
                </a:tc>
              </a:tr>
              <a:tr h="449971">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latin typeface="+mn-lt"/>
                        </a:rPr>
                        <a:t>      Anti explosion label</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noFill/>
                  </a:tcPr>
                </a:tc>
                <a:tc gridSpan="2">
                  <a:txBody>
                    <a:bodyPr/>
                    <a:lstStyle/>
                    <a:p>
                      <a:pPr algn="ctr">
                        <a:lnSpc>
                          <a:spcPct val="107000"/>
                        </a:lnSpc>
                        <a:spcAft>
                          <a:spcPts val="0"/>
                        </a:spcAft>
                      </a:pPr>
                      <a:r>
                        <a:rPr lang="ru-RU" sz="1800" b="1" dirty="0">
                          <a:solidFill>
                            <a:schemeClr val="bg1"/>
                          </a:solidFill>
                          <a:effectLst>
                            <a:outerShdw blurRad="38100" dist="38100" dir="2700000" algn="tl">
                              <a:srgbClr val="000000">
                                <a:alpha val="43137"/>
                              </a:srgbClr>
                            </a:outerShdw>
                          </a:effectLst>
                          <a:latin typeface="+mn-lt"/>
                        </a:rPr>
                        <a:t>0ЕхiaIIВT3 Х, RP </a:t>
                      </a:r>
                      <a:r>
                        <a:rPr lang="ru-RU" sz="1800" b="1" dirty="0" err="1">
                          <a:solidFill>
                            <a:schemeClr val="bg1"/>
                          </a:solidFill>
                          <a:effectLst>
                            <a:outerShdw blurRad="38100" dist="38100" dir="2700000" algn="tl">
                              <a:srgbClr val="000000">
                                <a:alpha val="43137"/>
                              </a:srgbClr>
                            </a:outerShdw>
                          </a:effectLst>
                          <a:latin typeface="+mn-lt"/>
                        </a:rPr>
                        <a:t>ЕхiaI</a:t>
                      </a:r>
                      <a:r>
                        <a:rPr lang="ru-RU" sz="1800" b="1" dirty="0">
                          <a:solidFill>
                            <a:schemeClr val="bg1"/>
                          </a:solidFill>
                          <a:effectLst>
                            <a:outerShdw blurRad="38100" dist="38100" dir="2700000" algn="tl">
                              <a:srgbClr val="000000">
                                <a:alpha val="43137"/>
                              </a:srgbClr>
                            </a:outerShdw>
                          </a:effectLst>
                          <a:latin typeface="+mn-lt"/>
                        </a:rPr>
                        <a:t> Х</a:t>
                      </a:r>
                      <a:endParaRPr lang="ru-RU" sz="1800" b="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9525" marR="9525" marT="9525" marB="95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noFill/>
                  </a:tcPr>
                </a:tc>
                <a:tc hMerge="1">
                  <a:txBody>
                    <a:bodyPr/>
                    <a:lstStyle/>
                    <a:p>
                      <a:pPr algn="ctr">
                        <a:lnSpc>
                          <a:spcPct val="107000"/>
                        </a:lnSpc>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noFill/>
                  </a:tcPr>
                </a:tc>
              </a:tr>
            </a:tbl>
          </a:graphicData>
        </a:graphic>
      </p:graphicFrame>
      <p:pic>
        <p:nvPicPr>
          <p:cNvPr id="7" name="Picture 2" descr="D:\TECHNOPARK s.r.o\Foto\New logo Sapfir light 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2" y="294628"/>
            <a:ext cx="1539590" cy="400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TECHNOPARK s.r.o\Foto\CE ynak bie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293" y="274807"/>
            <a:ext cx="1117600" cy="73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a:off x="6531654" y="1231348"/>
            <a:ext cx="512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2400" b="1" i="1" dirty="0" smtClean="0">
                <a:solidFill>
                  <a:schemeClr val="bg1"/>
                </a:solidFill>
                <a:effectLst>
                  <a:outerShdw blurRad="38100" dist="38100" dir="2700000" algn="tl">
                    <a:srgbClr val="000000">
                      <a:alpha val="43137"/>
                    </a:srgbClr>
                  </a:outerShdw>
                </a:effectLst>
                <a:cs typeface="Arial" panose="020B0604020202020204" pitchFamily="34" charset="0"/>
              </a:rPr>
              <a:t>Technical parameters</a:t>
            </a:r>
            <a:endParaRPr kumimoji="0" lang="ru-RU" sz="4000" b="0"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10" name="Прямоугольник 9"/>
          <p:cNvSpPr/>
          <p:nvPr/>
        </p:nvSpPr>
        <p:spPr>
          <a:xfrm>
            <a:off x="173705" y="1011407"/>
            <a:ext cx="2853274" cy="5624745"/>
          </a:xfrm>
          <a:prstGeom prst="rect">
            <a:avLst/>
          </a:prstGeom>
        </p:spPr>
        <p:txBody>
          <a:bodyPr wrap="square">
            <a:spAutoFit/>
          </a:bodyPr>
          <a:lstStyle/>
          <a:p>
            <a:pPr marL="61595">
              <a:lnSpc>
                <a:spcPct val="107000"/>
              </a:lnSpc>
              <a:spcAft>
                <a:spcPts val="0"/>
              </a:spcAft>
            </a:pPr>
            <a:r>
              <a:rPr lang="en-GB" sz="2400" b="1" i="1" u="sng" dirty="0">
                <a:solidFill>
                  <a:schemeClr val="bg1"/>
                </a:solidFill>
                <a:effectLst>
                  <a:outerShdw blurRad="38100" dist="38100" dir="2700000" algn="tl">
                    <a:srgbClr val="000000">
                      <a:alpha val="43137"/>
                    </a:srgbClr>
                  </a:outerShdw>
                </a:effectLst>
              </a:rPr>
              <a:t>The module is designed to </a:t>
            </a:r>
            <a:r>
              <a:rPr lang="en-GB" sz="2400" b="1" dirty="0">
                <a:solidFill>
                  <a:schemeClr val="bg1"/>
                </a:solidFill>
                <a:effectLst>
                  <a:outerShdw blurRad="38100" dist="38100" dir="2700000" algn="tl">
                    <a:srgbClr val="000000">
                      <a:alpha val="43137"/>
                    </a:srgbClr>
                  </a:outerShdw>
                </a:effectLst>
              </a:rPr>
              <a:t>extinguish hotbeds of ignition in closed cabinets with electronic and electrical equipment of small volume, cable channels, technological </a:t>
            </a:r>
            <a:r>
              <a:rPr lang="en-GB" sz="2400" b="1" dirty="0" smtClean="0">
                <a:solidFill>
                  <a:schemeClr val="bg1"/>
                </a:solidFill>
                <a:effectLst>
                  <a:outerShdw blurRad="38100" dist="38100" dir="2700000" algn="tl">
                    <a:srgbClr val="000000">
                      <a:alpha val="43137"/>
                    </a:srgbClr>
                  </a:outerShdw>
                </a:effectLst>
              </a:rPr>
              <a:t>equipment on the surface up to </a:t>
            </a:r>
            <a:r>
              <a:rPr lang="sk-SK" sz="2400" b="1" dirty="0" smtClean="0">
                <a:solidFill>
                  <a:schemeClr val="bg1"/>
                </a:solidFill>
                <a:effectLst>
                  <a:outerShdw blurRad="38100" dist="38100" dir="2700000" algn="tl">
                    <a:srgbClr val="000000">
                      <a:alpha val="43137"/>
                    </a:srgbClr>
                  </a:outerShdw>
                </a:effectLst>
              </a:rPr>
              <a:t>32</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n-US" sz="24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2</a:t>
            </a:r>
            <a:r>
              <a:rPr lang="en-US" sz="2400" b="1" baseline="30000" dirty="0">
                <a:solidFill>
                  <a:schemeClr val="bg1"/>
                </a:solidFill>
                <a:effectLst>
                  <a:outerShdw blurRad="38100" dist="38100" dir="2700000" algn="tl">
                    <a:srgbClr val="000000">
                      <a:alpha val="43137"/>
                    </a:srgbClr>
                  </a:outerShdw>
                </a:effectLst>
              </a:rPr>
              <a:t> </a:t>
            </a:r>
            <a:r>
              <a:rPr lang="ru-RU" sz="2400" b="1" baseline="30000"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and volume up to </a:t>
            </a:r>
            <a:r>
              <a:rPr lang="sk-SK"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65</a:t>
            </a:r>
            <a:r>
              <a:rPr lang="ru-RU"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ru-RU" sz="2400" b="1" baseline="30000" dirty="0" smtClean="0">
                <a:solidFill>
                  <a:schemeClr val="bg1"/>
                </a:solidFill>
                <a:effectLst>
                  <a:outerShdw blurRad="38100" dist="38100" dir="2700000" algn="tl">
                    <a:srgbClr val="000000">
                      <a:alpha val="43137"/>
                    </a:srgbClr>
                  </a:outerShdw>
                </a:effectLst>
              </a:rPr>
              <a:t> </a:t>
            </a:r>
            <a:r>
              <a:rPr lang="en-US" sz="24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m</a:t>
            </a:r>
            <a:r>
              <a:rPr lang="en-US" sz="2400" b="1" baseline="300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3</a:t>
            </a:r>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endParaRPr lang="en-US" sz="2400" b="1" dirty="0" smtClean="0">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pic>
        <p:nvPicPr>
          <p:cNvPr id="11" name="Picture 2" descr="D:\TECHNOPARK s.r.o\Foto\Foto MPH 31.03.2015\Format PNS\MPH-2.8 Sapfire 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159" y="1584652"/>
            <a:ext cx="3225079" cy="453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262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15178</TotalTime>
  <Words>3372</Words>
  <Application>Microsoft Office PowerPoint</Application>
  <PresentationFormat>Widescreen</PresentationFormat>
  <Paragraphs>813</Paragraphs>
  <Slides>83</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2" baseType="lpstr">
      <vt:lpstr>Arial</vt:lpstr>
      <vt:lpstr>Calibri</vt:lpstr>
      <vt:lpstr>Calibri Light</vt:lpstr>
      <vt:lpstr>Symbol</vt:lpstr>
      <vt:lpstr>Times New Roman</vt:lpstr>
      <vt:lpstr>Verdana</vt:lpstr>
      <vt:lpstr>Тема Office</vt:lpstr>
      <vt:lpstr>1_Тема Office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Device of the autonomous activation TPS – 01 Thermal fire-fighting sensor </vt:lpstr>
      <vt:lpstr>TPS – 01-72 Thermal fire-fighting sensor </vt:lpstr>
      <vt:lpstr>TPS – 01-93 Thermal fire-fighting sensor </vt:lpstr>
      <vt:lpstr>TPS – 01-110 Thermal fire-fighting sensor </vt:lpstr>
      <vt:lpstr>TPS – 01-110 Manual trigger </vt:lpstr>
      <vt:lpstr>PowerPoint Presentation</vt:lpstr>
      <vt:lpstr>PowerPoint Presentation</vt:lpstr>
      <vt:lpstr>SA-01.1 Alarm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Viktor</dc:creator>
  <cp:lastModifiedBy>Natalija Sokolova</cp:lastModifiedBy>
  <cp:revision>162</cp:revision>
  <dcterms:created xsi:type="dcterms:W3CDTF">2013-12-04T17:09:44Z</dcterms:created>
  <dcterms:modified xsi:type="dcterms:W3CDTF">2017-01-17T08:14:32Z</dcterms:modified>
</cp:coreProperties>
</file>